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8" r:id="rId2"/>
    <p:sldId id="302" r:id="rId3"/>
    <p:sldId id="272" r:id="rId4"/>
    <p:sldId id="263" r:id="rId5"/>
    <p:sldId id="261" r:id="rId6"/>
    <p:sldId id="265" r:id="rId7"/>
    <p:sldId id="271" r:id="rId8"/>
    <p:sldId id="268" r:id="rId9"/>
    <p:sldId id="270" r:id="rId10"/>
    <p:sldId id="266" r:id="rId11"/>
    <p:sldId id="287" r:id="rId12"/>
    <p:sldId id="288" r:id="rId13"/>
    <p:sldId id="289" r:id="rId14"/>
    <p:sldId id="291" r:id="rId15"/>
    <p:sldId id="290" r:id="rId16"/>
    <p:sldId id="301" r:id="rId17"/>
    <p:sldId id="303" r:id="rId18"/>
    <p:sldId id="296" r:id="rId19"/>
    <p:sldId id="297" r:id="rId20"/>
    <p:sldId id="262" r:id="rId21"/>
    <p:sldId id="298" r:id="rId22"/>
    <p:sldId id="306" r:id="rId23"/>
    <p:sldId id="264" r:id="rId24"/>
    <p:sldId id="276" r:id="rId25"/>
    <p:sldId id="305" r:id="rId26"/>
    <p:sldId id="299" r:id="rId27"/>
    <p:sldId id="300" r:id="rId28"/>
    <p:sldId id="292" r:id="rId29"/>
    <p:sldId id="267" r:id="rId30"/>
    <p:sldId id="257" r:id="rId31"/>
    <p:sldId id="284" r:id="rId32"/>
    <p:sldId id="283" r:id="rId33"/>
    <p:sldId id="273" r:id="rId34"/>
    <p:sldId id="285" r:id="rId35"/>
    <p:sldId id="286" r:id="rId36"/>
    <p:sldId id="275" r:id="rId37"/>
    <p:sldId id="295" r:id="rId38"/>
    <p:sldId id="279" r:id="rId39"/>
    <p:sldId id="278" r:id="rId40"/>
    <p:sldId id="269" r:id="rId41"/>
    <p:sldId id="294" r:id="rId42"/>
    <p:sldId id="293"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sorterViewPr>
    <p:cViewPr>
      <p:scale>
        <a:sx n="100" d="100"/>
        <a:sy n="100" d="100"/>
      </p:scale>
      <p:origin x="0" y="0"/>
    </p:cViewPr>
  </p:sorterViewPr>
  <p:gridSpacing cx="73152" cy="73152"/>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7F08A3-D335-48E0-96DA-5B0F034FC609}" type="datetimeFigureOut">
              <a:rPr lang="en-US" smtClean="0"/>
              <a:t>3/5/2019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42B4DF-8802-4EA9-9EB3-A71DD499917C}" type="slidenum">
              <a:rPr lang="en-US" smtClean="0"/>
              <a:t>‹#›</a:t>
            </a:fld>
            <a:endParaRPr lang="en-US"/>
          </a:p>
        </p:txBody>
      </p:sp>
    </p:spTree>
    <p:extLst>
      <p:ext uri="{BB962C8B-B14F-4D97-AF65-F5344CB8AC3E}">
        <p14:creationId xmlns:p14="http://schemas.microsoft.com/office/powerpoint/2010/main" val="48396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D96B4-0D13-4D89-933E-9CFBC70029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6CB508-6877-499E-BB5A-3D5BB2DCF9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13DB06-43AC-4273-8DE6-28E162CB4090}"/>
              </a:ext>
            </a:extLst>
          </p:cNvPr>
          <p:cNvSpPr>
            <a:spLocks noGrp="1"/>
          </p:cNvSpPr>
          <p:nvPr>
            <p:ph type="dt" sz="half" idx="10"/>
          </p:nvPr>
        </p:nvSpPr>
        <p:spPr/>
        <p:txBody>
          <a:bodyPr/>
          <a:lstStyle/>
          <a:p>
            <a:fld id="{37BCBF37-65EC-4220-A72D-D8CB0548945D}" type="datetime1">
              <a:rPr lang="en-US" smtClean="0"/>
              <a:t>3/5/2019</a:t>
            </a:fld>
            <a:endParaRPr lang="en-US"/>
          </a:p>
        </p:txBody>
      </p:sp>
      <p:sp>
        <p:nvSpPr>
          <p:cNvPr id="5" name="Footer Placeholder 4">
            <a:extLst>
              <a:ext uri="{FF2B5EF4-FFF2-40B4-BE49-F238E27FC236}">
                <a16:creationId xmlns:a16="http://schemas.microsoft.com/office/drawing/2014/main" id="{47B9E74D-AFDC-4117-99FF-1012FFE53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30FA3B-C36C-4FB7-AE6E-56B5C5809F18}"/>
              </a:ext>
            </a:extLst>
          </p:cNvPr>
          <p:cNvSpPr>
            <a:spLocks noGrp="1"/>
          </p:cNvSpPr>
          <p:nvPr>
            <p:ph type="sldNum" sz="quarter" idx="12"/>
          </p:nvPr>
        </p:nvSpPr>
        <p:spPr/>
        <p:txBody>
          <a:bodyPr/>
          <a:lstStyle/>
          <a:p>
            <a:fld id="{6CC3B4F2-E589-42AA-B4B2-E5201966EA6B}" type="slidenum">
              <a:rPr lang="en-US" smtClean="0"/>
              <a:t>‹#›</a:t>
            </a:fld>
            <a:endParaRPr lang="en-US"/>
          </a:p>
        </p:txBody>
      </p:sp>
    </p:spTree>
    <p:extLst>
      <p:ext uri="{BB962C8B-B14F-4D97-AF65-F5344CB8AC3E}">
        <p14:creationId xmlns:p14="http://schemas.microsoft.com/office/powerpoint/2010/main" val="12883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F70D8-80C9-4875-81CD-2F9B2C62F5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D6F09E-9579-4FFB-AD87-E70E601BCD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3814A-B8F9-46F7-A1CD-9A4B4FB46F0D}"/>
              </a:ext>
            </a:extLst>
          </p:cNvPr>
          <p:cNvSpPr>
            <a:spLocks noGrp="1"/>
          </p:cNvSpPr>
          <p:nvPr>
            <p:ph type="dt" sz="half" idx="10"/>
          </p:nvPr>
        </p:nvSpPr>
        <p:spPr/>
        <p:txBody>
          <a:bodyPr/>
          <a:lstStyle/>
          <a:p>
            <a:fld id="{C5389A93-ABB0-4955-BF4D-44A315E96349}" type="datetime1">
              <a:rPr lang="en-US" smtClean="0"/>
              <a:t>3/5/2019</a:t>
            </a:fld>
            <a:endParaRPr lang="en-US"/>
          </a:p>
        </p:txBody>
      </p:sp>
      <p:sp>
        <p:nvSpPr>
          <p:cNvPr id="5" name="Footer Placeholder 4">
            <a:extLst>
              <a:ext uri="{FF2B5EF4-FFF2-40B4-BE49-F238E27FC236}">
                <a16:creationId xmlns:a16="http://schemas.microsoft.com/office/drawing/2014/main" id="{032C03F7-E5D1-4E97-928F-B287B08BC8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7E41D-F586-40C7-AD7F-E62E2E87C252}"/>
              </a:ext>
            </a:extLst>
          </p:cNvPr>
          <p:cNvSpPr>
            <a:spLocks noGrp="1"/>
          </p:cNvSpPr>
          <p:nvPr>
            <p:ph type="sldNum" sz="quarter" idx="12"/>
          </p:nvPr>
        </p:nvSpPr>
        <p:spPr/>
        <p:txBody>
          <a:bodyPr/>
          <a:lstStyle/>
          <a:p>
            <a:fld id="{6CC3B4F2-E589-42AA-B4B2-E5201966EA6B}" type="slidenum">
              <a:rPr lang="en-US" smtClean="0"/>
              <a:t>‹#›</a:t>
            </a:fld>
            <a:endParaRPr lang="en-US"/>
          </a:p>
        </p:txBody>
      </p:sp>
    </p:spTree>
    <p:extLst>
      <p:ext uri="{BB962C8B-B14F-4D97-AF65-F5344CB8AC3E}">
        <p14:creationId xmlns:p14="http://schemas.microsoft.com/office/powerpoint/2010/main" val="157037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2508F7-F863-4F20-AEEE-A712745F59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2E67FC-F192-41BD-AC7E-D2B22A32105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74DF45-CC77-4FA8-87E2-E6F517E5AB9F}"/>
              </a:ext>
            </a:extLst>
          </p:cNvPr>
          <p:cNvSpPr>
            <a:spLocks noGrp="1"/>
          </p:cNvSpPr>
          <p:nvPr>
            <p:ph type="dt" sz="half" idx="10"/>
          </p:nvPr>
        </p:nvSpPr>
        <p:spPr/>
        <p:txBody>
          <a:bodyPr/>
          <a:lstStyle/>
          <a:p>
            <a:fld id="{A05AE440-253D-41EA-BFC3-2107117D6DEC}" type="datetime1">
              <a:rPr lang="en-US" smtClean="0"/>
              <a:t>3/5/2019</a:t>
            </a:fld>
            <a:endParaRPr lang="en-US"/>
          </a:p>
        </p:txBody>
      </p:sp>
      <p:sp>
        <p:nvSpPr>
          <p:cNvPr id="5" name="Footer Placeholder 4">
            <a:extLst>
              <a:ext uri="{FF2B5EF4-FFF2-40B4-BE49-F238E27FC236}">
                <a16:creationId xmlns:a16="http://schemas.microsoft.com/office/drawing/2014/main" id="{80722079-4687-47EF-8BA5-B6DEC2E26C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957CCB-4A3B-49EE-83BC-8A8E16FADB12}"/>
              </a:ext>
            </a:extLst>
          </p:cNvPr>
          <p:cNvSpPr>
            <a:spLocks noGrp="1"/>
          </p:cNvSpPr>
          <p:nvPr>
            <p:ph type="sldNum" sz="quarter" idx="12"/>
          </p:nvPr>
        </p:nvSpPr>
        <p:spPr/>
        <p:txBody>
          <a:bodyPr/>
          <a:lstStyle/>
          <a:p>
            <a:fld id="{6CC3B4F2-E589-42AA-B4B2-E5201966EA6B}" type="slidenum">
              <a:rPr lang="en-US" smtClean="0"/>
              <a:t>‹#›</a:t>
            </a:fld>
            <a:endParaRPr lang="en-US"/>
          </a:p>
        </p:txBody>
      </p:sp>
    </p:spTree>
    <p:extLst>
      <p:ext uri="{BB962C8B-B14F-4D97-AF65-F5344CB8AC3E}">
        <p14:creationId xmlns:p14="http://schemas.microsoft.com/office/powerpoint/2010/main" val="150589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52C51-65E1-457A-88BB-F0AC6948BE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233B2-904A-475D-8CC1-3AF6EDA6F13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F6F774-89B1-4B08-BADB-B76B0723DC47}"/>
              </a:ext>
            </a:extLst>
          </p:cNvPr>
          <p:cNvSpPr>
            <a:spLocks noGrp="1"/>
          </p:cNvSpPr>
          <p:nvPr>
            <p:ph type="dt" sz="half" idx="10"/>
          </p:nvPr>
        </p:nvSpPr>
        <p:spPr/>
        <p:txBody>
          <a:bodyPr/>
          <a:lstStyle/>
          <a:p>
            <a:fld id="{C3857EA4-8FB6-4B69-B510-83E38E5C8984}" type="datetime1">
              <a:rPr lang="en-US" smtClean="0"/>
              <a:t>3/5/2019</a:t>
            </a:fld>
            <a:endParaRPr lang="en-US"/>
          </a:p>
        </p:txBody>
      </p:sp>
      <p:sp>
        <p:nvSpPr>
          <p:cNvPr id="5" name="Footer Placeholder 4">
            <a:extLst>
              <a:ext uri="{FF2B5EF4-FFF2-40B4-BE49-F238E27FC236}">
                <a16:creationId xmlns:a16="http://schemas.microsoft.com/office/drawing/2014/main" id="{24AAAC0A-4761-4AB4-80A4-C4283C9BE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7482BD-1415-4012-8DD8-A2B8A1EB7812}"/>
              </a:ext>
            </a:extLst>
          </p:cNvPr>
          <p:cNvSpPr>
            <a:spLocks noGrp="1"/>
          </p:cNvSpPr>
          <p:nvPr>
            <p:ph type="sldNum" sz="quarter" idx="12"/>
          </p:nvPr>
        </p:nvSpPr>
        <p:spPr/>
        <p:txBody>
          <a:bodyPr/>
          <a:lstStyle/>
          <a:p>
            <a:fld id="{6CC3B4F2-E589-42AA-B4B2-E5201966EA6B}" type="slidenum">
              <a:rPr lang="en-US" smtClean="0"/>
              <a:t>‹#›</a:t>
            </a:fld>
            <a:endParaRPr lang="en-US"/>
          </a:p>
        </p:txBody>
      </p:sp>
    </p:spTree>
    <p:extLst>
      <p:ext uri="{BB962C8B-B14F-4D97-AF65-F5344CB8AC3E}">
        <p14:creationId xmlns:p14="http://schemas.microsoft.com/office/powerpoint/2010/main" val="113282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9D0EE-6904-4844-AEFC-BA216F8BAB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4FBEE7-94CA-41B8-9580-0688A82246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B3F7962-DA5F-4DAC-8EC7-479BFB353BAE}"/>
              </a:ext>
            </a:extLst>
          </p:cNvPr>
          <p:cNvSpPr>
            <a:spLocks noGrp="1"/>
          </p:cNvSpPr>
          <p:nvPr>
            <p:ph type="dt" sz="half" idx="10"/>
          </p:nvPr>
        </p:nvSpPr>
        <p:spPr/>
        <p:txBody>
          <a:bodyPr/>
          <a:lstStyle/>
          <a:p>
            <a:fld id="{A630E578-4E5F-4BF4-AB28-326ECF931C48}" type="datetime1">
              <a:rPr lang="en-US" smtClean="0"/>
              <a:t>3/5/2019</a:t>
            </a:fld>
            <a:endParaRPr lang="en-US"/>
          </a:p>
        </p:txBody>
      </p:sp>
      <p:sp>
        <p:nvSpPr>
          <p:cNvPr id="5" name="Footer Placeholder 4">
            <a:extLst>
              <a:ext uri="{FF2B5EF4-FFF2-40B4-BE49-F238E27FC236}">
                <a16:creationId xmlns:a16="http://schemas.microsoft.com/office/drawing/2014/main" id="{CBCA7564-A95D-4371-8CCE-DD15711C7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1C3445-A1AD-43C0-8E22-9E6C692DFE4B}"/>
              </a:ext>
            </a:extLst>
          </p:cNvPr>
          <p:cNvSpPr>
            <a:spLocks noGrp="1"/>
          </p:cNvSpPr>
          <p:nvPr>
            <p:ph type="sldNum" sz="quarter" idx="12"/>
          </p:nvPr>
        </p:nvSpPr>
        <p:spPr/>
        <p:txBody>
          <a:bodyPr/>
          <a:lstStyle/>
          <a:p>
            <a:fld id="{6CC3B4F2-E589-42AA-B4B2-E5201966EA6B}" type="slidenum">
              <a:rPr lang="en-US" smtClean="0"/>
              <a:t>‹#›</a:t>
            </a:fld>
            <a:endParaRPr lang="en-US"/>
          </a:p>
        </p:txBody>
      </p:sp>
    </p:spTree>
    <p:extLst>
      <p:ext uri="{BB962C8B-B14F-4D97-AF65-F5344CB8AC3E}">
        <p14:creationId xmlns:p14="http://schemas.microsoft.com/office/powerpoint/2010/main" val="281728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889A7-2654-404C-996F-4629817D1E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4A0D20-8A08-4641-88E2-AE1BB3466C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4D6FA9-F2B0-47A4-87C5-11A63D3ED36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231729-F50C-496A-B3D7-EF95EB7AC575}"/>
              </a:ext>
            </a:extLst>
          </p:cNvPr>
          <p:cNvSpPr>
            <a:spLocks noGrp="1"/>
          </p:cNvSpPr>
          <p:nvPr>
            <p:ph type="dt" sz="half" idx="10"/>
          </p:nvPr>
        </p:nvSpPr>
        <p:spPr/>
        <p:txBody>
          <a:bodyPr/>
          <a:lstStyle/>
          <a:p>
            <a:fld id="{6BAA0CE7-F1AD-47FC-A14B-E47A014EFAC2}" type="datetime1">
              <a:rPr lang="en-US" smtClean="0"/>
              <a:t>3/5/2019</a:t>
            </a:fld>
            <a:endParaRPr lang="en-US"/>
          </a:p>
        </p:txBody>
      </p:sp>
      <p:sp>
        <p:nvSpPr>
          <p:cNvPr id="6" name="Footer Placeholder 5">
            <a:extLst>
              <a:ext uri="{FF2B5EF4-FFF2-40B4-BE49-F238E27FC236}">
                <a16:creationId xmlns:a16="http://schemas.microsoft.com/office/drawing/2014/main" id="{FD700A65-3F56-4110-8776-B43C62E55B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8FF7F9-81F9-427D-9371-555236114973}"/>
              </a:ext>
            </a:extLst>
          </p:cNvPr>
          <p:cNvSpPr>
            <a:spLocks noGrp="1"/>
          </p:cNvSpPr>
          <p:nvPr>
            <p:ph type="sldNum" sz="quarter" idx="12"/>
          </p:nvPr>
        </p:nvSpPr>
        <p:spPr/>
        <p:txBody>
          <a:bodyPr/>
          <a:lstStyle/>
          <a:p>
            <a:fld id="{6CC3B4F2-E589-42AA-B4B2-E5201966EA6B}" type="slidenum">
              <a:rPr lang="en-US" smtClean="0"/>
              <a:t>‹#›</a:t>
            </a:fld>
            <a:endParaRPr lang="en-US"/>
          </a:p>
        </p:txBody>
      </p:sp>
    </p:spTree>
    <p:extLst>
      <p:ext uri="{BB962C8B-B14F-4D97-AF65-F5344CB8AC3E}">
        <p14:creationId xmlns:p14="http://schemas.microsoft.com/office/powerpoint/2010/main" val="73678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8E3AF-2BE4-4ADA-8473-71EFB392D0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4F9A5E-AB9E-4179-810A-E7409B6271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756639-A422-402B-B69F-57724B7800A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388D58-9B87-401A-B80F-75013A5AB0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6BEEC7-AC37-4311-8BCD-95B12EFEB3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5A1649-89C1-4B5D-B241-1B61884DF783}"/>
              </a:ext>
            </a:extLst>
          </p:cNvPr>
          <p:cNvSpPr>
            <a:spLocks noGrp="1"/>
          </p:cNvSpPr>
          <p:nvPr>
            <p:ph type="dt" sz="half" idx="10"/>
          </p:nvPr>
        </p:nvSpPr>
        <p:spPr/>
        <p:txBody>
          <a:bodyPr/>
          <a:lstStyle/>
          <a:p>
            <a:fld id="{BAFD24B4-1425-463F-B654-8C2FF8681DB2}" type="datetime1">
              <a:rPr lang="en-US" smtClean="0"/>
              <a:t>3/5/2019</a:t>
            </a:fld>
            <a:endParaRPr lang="en-US"/>
          </a:p>
        </p:txBody>
      </p:sp>
      <p:sp>
        <p:nvSpPr>
          <p:cNvPr id="8" name="Footer Placeholder 7">
            <a:extLst>
              <a:ext uri="{FF2B5EF4-FFF2-40B4-BE49-F238E27FC236}">
                <a16:creationId xmlns:a16="http://schemas.microsoft.com/office/drawing/2014/main" id="{732FE13A-1CEE-4C57-9B06-4DAA31A3E7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34DA82-6A6B-477D-861B-B0F4D78732FF}"/>
              </a:ext>
            </a:extLst>
          </p:cNvPr>
          <p:cNvSpPr>
            <a:spLocks noGrp="1"/>
          </p:cNvSpPr>
          <p:nvPr>
            <p:ph type="sldNum" sz="quarter" idx="12"/>
          </p:nvPr>
        </p:nvSpPr>
        <p:spPr/>
        <p:txBody>
          <a:bodyPr/>
          <a:lstStyle/>
          <a:p>
            <a:fld id="{6CC3B4F2-E589-42AA-B4B2-E5201966EA6B}" type="slidenum">
              <a:rPr lang="en-US" smtClean="0"/>
              <a:t>‹#›</a:t>
            </a:fld>
            <a:endParaRPr lang="en-US"/>
          </a:p>
        </p:txBody>
      </p:sp>
    </p:spTree>
    <p:extLst>
      <p:ext uri="{BB962C8B-B14F-4D97-AF65-F5344CB8AC3E}">
        <p14:creationId xmlns:p14="http://schemas.microsoft.com/office/powerpoint/2010/main" val="1590386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BA80A-760B-46EB-9D79-5B60ED8ECC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5FF4E0-F7A3-4400-8359-8477746DCB50}"/>
              </a:ext>
            </a:extLst>
          </p:cNvPr>
          <p:cNvSpPr>
            <a:spLocks noGrp="1"/>
          </p:cNvSpPr>
          <p:nvPr>
            <p:ph type="dt" sz="half" idx="10"/>
          </p:nvPr>
        </p:nvSpPr>
        <p:spPr/>
        <p:txBody>
          <a:bodyPr/>
          <a:lstStyle/>
          <a:p>
            <a:fld id="{9FCCA801-2BC4-42CA-A77E-CA1F32CD2C2F}" type="datetime1">
              <a:rPr lang="en-US" smtClean="0"/>
              <a:t>3/5/2019</a:t>
            </a:fld>
            <a:endParaRPr lang="en-US"/>
          </a:p>
        </p:txBody>
      </p:sp>
      <p:sp>
        <p:nvSpPr>
          <p:cNvPr id="4" name="Footer Placeholder 3">
            <a:extLst>
              <a:ext uri="{FF2B5EF4-FFF2-40B4-BE49-F238E27FC236}">
                <a16:creationId xmlns:a16="http://schemas.microsoft.com/office/drawing/2014/main" id="{C98AF01D-D877-458B-976A-CA5ACCEE58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18CD53-EFB2-4B13-8543-55FDC34284D1}"/>
              </a:ext>
            </a:extLst>
          </p:cNvPr>
          <p:cNvSpPr>
            <a:spLocks noGrp="1"/>
          </p:cNvSpPr>
          <p:nvPr>
            <p:ph type="sldNum" sz="quarter" idx="12"/>
          </p:nvPr>
        </p:nvSpPr>
        <p:spPr/>
        <p:txBody>
          <a:bodyPr/>
          <a:lstStyle/>
          <a:p>
            <a:fld id="{6CC3B4F2-E589-42AA-B4B2-E5201966EA6B}" type="slidenum">
              <a:rPr lang="en-US" smtClean="0"/>
              <a:t>‹#›</a:t>
            </a:fld>
            <a:endParaRPr lang="en-US"/>
          </a:p>
        </p:txBody>
      </p:sp>
    </p:spTree>
    <p:extLst>
      <p:ext uri="{BB962C8B-B14F-4D97-AF65-F5344CB8AC3E}">
        <p14:creationId xmlns:p14="http://schemas.microsoft.com/office/powerpoint/2010/main" val="512717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A25E53-1B9A-414C-BD78-2FA649082560}"/>
              </a:ext>
            </a:extLst>
          </p:cNvPr>
          <p:cNvSpPr>
            <a:spLocks noGrp="1"/>
          </p:cNvSpPr>
          <p:nvPr>
            <p:ph type="dt" sz="half" idx="10"/>
          </p:nvPr>
        </p:nvSpPr>
        <p:spPr/>
        <p:txBody>
          <a:bodyPr/>
          <a:lstStyle/>
          <a:p>
            <a:fld id="{80494555-4787-447A-87FE-8247251AC7C6}" type="datetime1">
              <a:rPr lang="en-US" smtClean="0"/>
              <a:t>3/5/2019</a:t>
            </a:fld>
            <a:endParaRPr lang="en-US"/>
          </a:p>
        </p:txBody>
      </p:sp>
      <p:sp>
        <p:nvSpPr>
          <p:cNvPr id="3" name="Footer Placeholder 2">
            <a:extLst>
              <a:ext uri="{FF2B5EF4-FFF2-40B4-BE49-F238E27FC236}">
                <a16:creationId xmlns:a16="http://schemas.microsoft.com/office/drawing/2014/main" id="{DE62F359-0C41-4708-9015-8844450C7E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49CD01-EF51-434F-BAE6-79384592049A}"/>
              </a:ext>
            </a:extLst>
          </p:cNvPr>
          <p:cNvSpPr>
            <a:spLocks noGrp="1"/>
          </p:cNvSpPr>
          <p:nvPr>
            <p:ph type="sldNum" sz="quarter" idx="12"/>
          </p:nvPr>
        </p:nvSpPr>
        <p:spPr/>
        <p:txBody>
          <a:bodyPr/>
          <a:lstStyle/>
          <a:p>
            <a:fld id="{6CC3B4F2-E589-42AA-B4B2-E5201966EA6B}" type="slidenum">
              <a:rPr lang="en-US" smtClean="0"/>
              <a:t>‹#›</a:t>
            </a:fld>
            <a:endParaRPr lang="en-US"/>
          </a:p>
        </p:txBody>
      </p:sp>
    </p:spTree>
    <p:extLst>
      <p:ext uri="{BB962C8B-B14F-4D97-AF65-F5344CB8AC3E}">
        <p14:creationId xmlns:p14="http://schemas.microsoft.com/office/powerpoint/2010/main" val="4154670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7F96E-0C9E-43D2-B269-9337B3B827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820BAD-BD01-4CF6-97F1-7B1050CCF9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E5AE67-1BA7-4E06-AC69-F29E20AF06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00687A-7148-452B-BF92-B13932AA393D}"/>
              </a:ext>
            </a:extLst>
          </p:cNvPr>
          <p:cNvSpPr>
            <a:spLocks noGrp="1"/>
          </p:cNvSpPr>
          <p:nvPr>
            <p:ph type="dt" sz="half" idx="10"/>
          </p:nvPr>
        </p:nvSpPr>
        <p:spPr/>
        <p:txBody>
          <a:bodyPr/>
          <a:lstStyle/>
          <a:p>
            <a:fld id="{C2272E72-D4A9-4C37-BD8C-B112F05B35CC}" type="datetime1">
              <a:rPr lang="en-US" smtClean="0"/>
              <a:t>3/5/2019</a:t>
            </a:fld>
            <a:endParaRPr lang="en-US"/>
          </a:p>
        </p:txBody>
      </p:sp>
      <p:sp>
        <p:nvSpPr>
          <p:cNvPr id="6" name="Footer Placeholder 5">
            <a:extLst>
              <a:ext uri="{FF2B5EF4-FFF2-40B4-BE49-F238E27FC236}">
                <a16:creationId xmlns:a16="http://schemas.microsoft.com/office/drawing/2014/main" id="{69F49FE3-E65F-4563-B978-1CF9E83666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6B33AD-CECA-4DDD-8ACF-F35A96104613}"/>
              </a:ext>
            </a:extLst>
          </p:cNvPr>
          <p:cNvSpPr>
            <a:spLocks noGrp="1"/>
          </p:cNvSpPr>
          <p:nvPr>
            <p:ph type="sldNum" sz="quarter" idx="12"/>
          </p:nvPr>
        </p:nvSpPr>
        <p:spPr/>
        <p:txBody>
          <a:bodyPr/>
          <a:lstStyle/>
          <a:p>
            <a:fld id="{6CC3B4F2-E589-42AA-B4B2-E5201966EA6B}" type="slidenum">
              <a:rPr lang="en-US" smtClean="0"/>
              <a:t>‹#›</a:t>
            </a:fld>
            <a:endParaRPr lang="en-US"/>
          </a:p>
        </p:txBody>
      </p:sp>
    </p:spTree>
    <p:extLst>
      <p:ext uri="{BB962C8B-B14F-4D97-AF65-F5344CB8AC3E}">
        <p14:creationId xmlns:p14="http://schemas.microsoft.com/office/powerpoint/2010/main" val="94034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19BC2-387A-4367-B7E1-280D3CFED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729908-C906-4308-9B9E-86B57B36F0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9DDC4F-4E89-45F7-8978-4A56BECC2C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C7E40B9-CFC2-40F6-87AA-7BC5B232EC92}"/>
              </a:ext>
            </a:extLst>
          </p:cNvPr>
          <p:cNvSpPr>
            <a:spLocks noGrp="1"/>
          </p:cNvSpPr>
          <p:nvPr>
            <p:ph type="dt" sz="half" idx="10"/>
          </p:nvPr>
        </p:nvSpPr>
        <p:spPr/>
        <p:txBody>
          <a:bodyPr/>
          <a:lstStyle/>
          <a:p>
            <a:fld id="{4E5DC261-4335-4EE9-9894-DA1210C63C9B}" type="datetime1">
              <a:rPr lang="en-US" smtClean="0"/>
              <a:t>3/5/2019</a:t>
            </a:fld>
            <a:endParaRPr lang="en-US"/>
          </a:p>
        </p:txBody>
      </p:sp>
      <p:sp>
        <p:nvSpPr>
          <p:cNvPr id="6" name="Footer Placeholder 5">
            <a:extLst>
              <a:ext uri="{FF2B5EF4-FFF2-40B4-BE49-F238E27FC236}">
                <a16:creationId xmlns:a16="http://schemas.microsoft.com/office/drawing/2014/main" id="{86C4657A-A985-4BEF-92DC-FE050AA86D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B8A334-2C83-48B2-8C77-50EC6690BD6A}"/>
              </a:ext>
            </a:extLst>
          </p:cNvPr>
          <p:cNvSpPr>
            <a:spLocks noGrp="1"/>
          </p:cNvSpPr>
          <p:nvPr>
            <p:ph type="sldNum" sz="quarter" idx="12"/>
          </p:nvPr>
        </p:nvSpPr>
        <p:spPr/>
        <p:txBody>
          <a:bodyPr/>
          <a:lstStyle/>
          <a:p>
            <a:fld id="{6CC3B4F2-E589-42AA-B4B2-E5201966EA6B}" type="slidenum">
              <a:rPr lang="en-US" smtClean="0"/>
              <a:t>‹#›</a:t>
            </a:fld>
            <a:endParaRPr lang="en-US"/>
          </a:p>
        </p:txBody>
      </p:sp>
    </p:spTree>
    <p:extLst>
      <p:ext uri="{BB962C8B-B14F-4D97-AF65-F5344CB8AC3E}">
        <p14:creationId xmlns:p14="http://schemas.microsoft.com/office/powerpoint/2010/main" val="297011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E3491B-8104-4817-98A1-FAF50B206F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CFF46A-259E-4DA4-8E90-AA083DDBEA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6C4E8A-FDE4-4CFE-8771-149103CA29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7E31B-B867-4612-9761-093B617767BE}" type="datetime1">
              <a:rPr lang="en-US" smtClean="0"/>
              <a:t>3/5/2019</a:t>
            </a:fld>
            <a:endParaRPr lang="en-US"/>
          </a:p>
        </p:txBody>
      </p:sp>
      <p:sp>
        <p:nvSpPr>
          <p:cNvPr id="5" name="Footer Placeholder 4">
            <a:extLst>
              <a:ext uri="{FF2B5EF4-FFF2-40B4-BE49-F238E27FC236}">
                <a16:creationId xmlns:a16="http://schemas.microsoft.com/office/drawing/2014/main" id="{F5C9202D-2F2A-49F2-871A-60FC9AF844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9C1765-6893-4F3B-A715-DA2A1E3C27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C3B4F2-E589-42AA-B4B2-E5201966EA6B}" type="slidenum">
              <a:rPr lang="en-US" smtClean="0"/>
              <a:t>‹#›</a:t>
            </a:fld>
            <a:endParaRPr lang="en-US"/>
          </a:p>
        </p:txBody>
      </p:sp>
    </p:spTree>
    <p:extLst>
      <p:ext uri="{BB962C8B-B14F-4D97-AF65-F5344CB8AC3E}">
        <p14:creationId xmlns:p14="http://schemas.microsoft.com/office/powerpoint/2010/main" val="1217988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microsoft.com/office/2007/relationships/hdphoto" Target="../media/hdphoto2.wdp"/></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84D49D-014B-4786-95B2-239E9509BA95}"/>
              </a:ext>
            </a:extLst>
          </p:cNvPr>
          <p:cNvSpPr txBox="1"/>
          <p:nvPr/>
        </p:nvSpPr>
        <p:spPr>
          <a:xfrm>
            <a:off x="815264" y="1881972"/>
            <a:ext cx="5571894" cy="1877437"/>
          </a:xfrm>
          <a:prstGeom prst="rect">
            <a:avLst/>
          </a:prstGeom>
          <a:noFill/>
        </p:spPr>
        <p:txBody>
          <a:bodyPr wrap="square" rtlCol="0">
            <a:spAutoFit/>
          </a:bodyPr>
          <a:lstStyle/>
          <a:p>
            <a:pPr algn="ctr"/>
            <a:r>
              <a:rPr lang="en-US" sz="4400" dirty="0"/>
              <a:t>Renewable Energy</a:t>
            </a:r>
          </a:p>
          <a:p>
            <a:pPr algn="ctr"/>
            <a:r>
              <a:rPr lang="en-US" sz="3600" dirty="0">
                <a:solidFill>
                  <a:srgbClr val="0070C0"/>
                </a:solidFill>
              </a:rPr>
              <a:t>Hydroelectric – Part 1</a:t>
            </a:r>
          </a:p>
          <a:p>
            <a:pPr algn="ctr"/>
            <a:r>
              <a:rPr lang="en-US" sz="3600" dirty="0">
                <a:solidFill>
                  <a:srgbClr val="0070C0"/>
                </a:solidFill>
              </a:rPr>
              <a:t>(Design)</a:t>
            </a:r>
          </a:p>
        </p:txBody>
      </p:sp>
      <p:sp>
        <p:nvSpPr>
          <p:cNvPr id="5" name="TextBox 4">
            <a:extLst>
              <a:ext uri="{FF2B5EF4-FFF2-40B4-BE49-F238E27FC236}">
                <a16:creationId xmlns:a16="http://schemas.microsoft.com/office/drawing/2014/main" id="{99DFFEF6-E8DA-4442-B795-8D15D8803AAA}"/>
              </a:ext>
            </a:extLst>
          </p:cNvPr>
          <p:cNvSpPr txBox="1"/>
          <p:nvPr/>
        </p:nvSpPr>
        <p:spPr>
          <a:xfrm>
            <a:off x="2222495" y="4210190"/>
            <a:ext cx="2757432" cy="954107"/>
          </a:xfrm>
          <a:prstGeom prst="rect">
            <a:avLst/>
          </a:prstGeom>
          <a:noFill/>
        </p:spPr>
        <p:txBody>
          <a:bodyPr wrap="square" rtlCol="0">
            <a:spAutoFit/>
          </a:bodyPr>
          <a:lstStyle/>
          <a:p>
            <a:pPr algn="ctr"/>
            <a:r>
              <a:rPr lang="en-US" sz="2800" b="1" dirty="0" err="1"/>
              <a:t>LabRat</a:t>
            </a:r>
            <a:r>
              <a:rPr lang="en-US" sz="2800" b="1" dirty="0"/>
              <a:t> Scientific</a:t>
            </a:r>
          </a:p>
          <a:p>
            <a:pPr algn="ctr"/>
            <a:r>
              <a:rPr lang="en-US" sz="2800" b="1" dirty="0"/>
              <a:t>© 2019</a:t>
            </a:r>
          </a:p>
        </p:txBody>
      </p:sp>
      <p:sp>
        <p:nvSpPr>
          <p:cNvPr id="6" name="Slide Number Placeholder 5">
            <a:extLst>
              <a:ext uri="{FF2B5EF4-FFF2-40B4-BE49-F238E27FC236}">
                <a16:creationId xmlns:a16="http://schemas.microsoft.com/office/drawing/2014/main" id="{60C263C9-1DD9-4E21-BE5C-1BBB779D52A2}"/>
              </a:ext>
            </a:extLst>
          </p:cNvPr>
          <p:cNvSpPr>
            <a:spLocks noGrp="1"/>
          </p:cNvSpPr>
          <p:nvPr>
            <p:ph type="sldNum" sz="quarter" idx="12"/>
          </p:nvPr>
        </p:nvSpPr>
        <p:spPr/>
        <p:txBody>
          <a:bodyPr/>
          <a:lstStyle/>
          <a:p>
            <a:fld id="{B8EB901A-F671-4D44-B90D-E3189B3B653F}" type="slidenum">
              <a:rPr lang="en-US" smtClean="0"/>
              <a:t>1</a:t>
            </a:fld>
            <a:endParaRPr lang="en-US"/>
          </a:p>
        </p:txBody>
      </p:sp>
      <p:pic>
        <p:nvPicPr>
          <p:cNvPr id="7" name="Picture 6">
            <a:extLst>
              <a:ext uri="{FF2B5EF4-FFF2-40B4-BE49-F238E27FC236}">
                <a16:creationId xmlns:a16="http://schemas.microsoft.com/office/drawing/2014/main" id="{3722CADB-6D72-4792-8243-9D18549149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62724" y="1630486"/>
            <a:ext cx="4814012" cy="3610510"/>
          </a:xfrm>
          <a:prstGeom prst="rect">
            <a:avLst/>
          </a:prstGeom>
        </p:spPr>
      </p:pic>
    </p:spTree>
    <p:extLst>
      <p:ext uri="{BB962C8B-B14F-4D97-AF65-F5344CB8AC3E}">
        <p14:creationId xmlns:p14="http://schemas.microsoft.com/office/powerpoint/2010/main" val="2141626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AF1055-DD36-41E4-8E0B-1704162006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1091" y="1960499"/>
            <a:ext cx="3187443" cy="2738110"/>
          </a:xfrm>
          <a:prstGeom prst="rect">
            <a:avLst/>
          </a:prstGeom>
        </p:spPr>
      </p:pic>
      <p:sp>
        <p:nvSpPr>
          <p:cNvPr id="6" name="TextBox 5">
            <a:extLst>
              <a:ext uri="{FF2B5EF4-FFF2-40B4-BE49-F238E27FC236}">
                <a16:creationId xmlns:a16="http://schemas.microsoft.com/office/drawing/2014/main" id="{8901D124-B9C2-4340-B8E1-4DF3441F87E9}"/>
              </a:ext>
            </a:extLst>
          </p:cNvPr>
          <p:cNvSpPr txBox="1"/>
          <p:nvPr/>
        </p:nvSpPr>
        <p:spPr>
          <a:xfrm>
            <a:off x="4431323" y="926699"/>
            <a:ext cx="7227277" cy="5632311"/>
          </a:xfrm>
          <a:prstGeom prst="rect">
            <a:avLst/>
          </a:prstGeom>
          <a:noFill/>
        </p:spPr>
        <p:txBody>
          <a:bodyPr wrap="square" rtlCol="0">
            <a:spAutoFit/>
          </a:bodyPr>
          <a:lstStyle/>
          <a:p>
            <a:r>
              <a:rPr lang="en-US" sz="2400" dirty="0"/>
              <a:t>While a standard alternator can be used, the alternator used in these experiments uses permanent magnets instead of the standard electromagnetic coil – making it a Permanent Magnet Alternator (PMA).  This eliminates the need for an external 12 VDC power source to energize the coil.</a:t>
            </a:r>
          </a:p>
          <a:p>
            <a:endParaRPr lang="en-US" sz="2400" dirty="0"/>
          </a:p>
          <a:p>
            <a:r>
              <a:rPr lang="en-US" sz="2400" dirty="0"/>
              <a:t>Standard alternators include an internal Bridge Rectifier to output a DC voltage.  The PMA alternator has also been modified to output the “raw” 3-phase AC voltage.  AC power can be transmitted over longer distances better than DC power.  This is useful when it comes to wind turbines and water wheels because they are generally installed some distance from where the power is actually needed.</a:t>
            </a:r>
          </a:p>
        </p:txBody>
      </p:sp>
      <p:sp>
        <p:nvSpPr>
          <p:cNvPr id="8" name="TextBox 7">
            <a:extLst>
              <a:ext uri="{FF2B5EF4-FFF2-40B4-BE49-F238E27FC236}">
                <a16:creationId xmlns:a16="http://schemas.microsoft.com/office/drawing/2014/main" id="{C9DE3035-9E36-4FC9-8989-9F6FAF07A5DE}"/>
              </a:ext>
            </a:extLst>
          </p:cNvPr>
          <p:cNvSpPr txBox="1"/>
          <p:nvPr/>
        </p:nvSpPr>
        <p:spPr>
          <a:xfrm>
            <a:off x="2648952" y="175252"/>
            <a:ext cx="6894095" cy="584775"/>
          </a:xfrm>
          <a:prstGeom prst="rect">
            <a:avLst/>
          </a:prstGeom>
          <a:noFill/>
        </p:spPr>
        <p:txBody>
          <a:bodyPr wrap="square" rtlCol="0">
            <a:spAutoFit/>
          </a:bodyPr>
          <a:lstStyle/>
          <a:p>
            <a:pPr algn="ctr"/>
            <a:r>
              <a:rPr lang="en-US" sz="3200" dirty="0">
                <a:solidFill>
                  <a:srgbClr val="FF0000"/>
                </a:solidFill>
              </a:rPr>
              <a:t>Permanent Magnet Alternator (PMA)</a:t>
            </a:r>
          </a:p>
        </p:txBody>
      </p:sp>
      <p:sp>
        <p:nvSpPr>
          <p:cNvPr id="2" name="Slide Number Placeholder 1">
            <a:extLst>
              <a:ext uri="{FF2B5EF4-FFF2-40B4-BE49-F238E27FC236}">
                <a16:creationId xmlns:a16="http://schemas.microsoft.com/office/drawing/2014/main" id="{70F5F285-8881-49CD-8E3E-25A468B500D9}"/>
              </a:ext>
            </a:extLst>
          </p:cNvPr>
          <p:cNvSpPr>
            <a:spLocks noGrp="1"/>
          </p:cNvSpPr>
          <p:nvPr>
            <p:ph type="sldNum" sz="quarter" idx="12"/>
          </p:nvPr>
        </p:nvSpPr>
        <p:spPr/>
        <p:txBody>
          <a:bodyPr/>
          <a:lstStyle/>
          <a:p>
            <a:fld id="{6CC3B4F2-E589-42AA-B4B2-E5201966EA6B}" type="slidenum">
              <a:rPr lang="en-US" smtClean="0"/>
              <a:t>10</a:t>
            </a:fld>
            <a:endParaRPr lang="en-US"/>
          </a:p>
        </p:txBody>
      </p:sp>
    </p:spTree>
    <p:extLst>
      <p:ext uri="{BB962C8B-B14F-4D97-AF65-F5344CB8AC3E}">
        <p14:creationId xmlns:p14="http://schemas.microsoft.com/office/powerpoint/2010/main" val="285772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E89915C-0665-494E-94CD-C6057995D614}"/>
              </a:ext>
            </a:extLst>
          </p:cNvPr>
          <p:cNvSpPr txBox="1"/>
          <p:nvPr/>
        </p:nvSpPr>
        <p:spPr>
          <a:xfrm>
            <a:off x="5427909" y="1267100"/>
            <a:ext cx="5771147" cy="4524315"/>
          </a:xfrm>
          <a:prstGeom prst="rect">
            <a:avLst/>
          </a:prstGeom>
          <a:noFill/>
        </p:spPr>
        <p:txBody>
          <a:bodyPr wrap="square" rtlCol="0">
            <a:spAutoFit/>
          </a:bodyPr>
          <a:lstStyle/>
          <a:p>
            <a:r>
              <a:rPr lang="en-US" sz="2400" dirty="0"/>
              <a:t>The AC output of the PMA is connected to an external </a:t>
            </a:r>
            <a:r>
              <a:rPr lang="en-US" sz="2400" b="1" dirty="0"/>
              <a:t>Bridge Rectifier</a:t>
            </a:r>
            <a:r>
              <a:rPr lang="en-US" sz="2400" dirty="0"/>
              <a:t> which converts the voltage into </a:t>
            </a:r>
            <a:r>
              <a:rPr lang="en-US" sz="2400" b="1" dirty="0"/>
              <a:t>Direct Current</a:t>
            </a:r>
            <a:r>
              <a:rPr lang="en-US" sz="2400" dirty="0"/>
              <a:t> (DC).  This device would be located near the location needing the power.</a:t>
            </a:r>
          </a:p>
          <a:p>
            <a:endParaRPr lang="en-US" sz="2400" dirty="0"/>
          </a:p>
          <a:p>
            <a:r>
              <a:rPr lang="en-US" sz="2400" dirty="0"/>
              <a:t>The AC voltage generated by the alternator, is a function of the rotational speed of the alternator.  This in turn means the voltage output by the Bridge Rectifier is also speed dependent.  A fast spinning alternator can generate more than 30 volts. </a:t>
            </a:r>
          </a:p>
        </p:txBody>
      </p:sp>
      <p:sp>
        <p:nvSpPr>
          <p:cNvPr id="8" name="TextBox 7">
            <a:extLst>
              <a:ext uri="{FF2B5EF4-FFF2-40B4-BE49-F238E27FC236}">
                <a16:creationId xmlns:a16="http://schemas.microsoft.com/office/drawing/2014/main" id="{C9DE3035-9E36-4FC9-8989-9F6FAF07A5DE}"/>
              </a:ext>
            </a:extLst>
          </p:cNvPr>
          <p:cNvSpPr txBox="1"/>
          <p:nvPr/>
        </p:nvSpPr>
        <p:spPr>
          <a:xfrm>
            <a:off x="2951363" y="216591"/>
            <a:ext cx="6285364" cy="584775"/>
          </a:xfrm>
          <a:prstGeom prst="rect">
            <a:avLst/>
          </a:prstGeom>
          <a:noFill/>
        </p:spPr>
        <p:txBody>
          <a:bodyPr wrap="square" rtlCol="0">
            <a:spAutoFit/>
          </a:bodyPr>
          <a:lstStyle/>
          <a:p>
            <a:pPr algn="ctr"/>
            <a:r>
              <a:rPr lang="en-US" sz="3200" dirty="0">
                <a:solidFill>
                  <a:srgbClr val="FF0000"/>
                </a:solidFill>
              </a:rPr>
              <a:t>Bridge Rectifier</a:t>
            </a:r>
          </a:p>
        </p:txBody>
      </p:sp>
      <p:sp>
        <p:nvSpPr>
          <p:cNvPr id="2" name="Slide Number Placeholder 1">
            <a:extLst>
              <a:ext uri="{FF2B5EF4-FFF2-40B4-BE49-F238E27FC236}">
                <a16:creationId xmlns:a16="http://schemas.microsoft.com/office/drawing/2014/main" id="{70F5F285-8881-49CD-8E3E-25A468B500D9}"/>
              </a:ext>
            </a:extLst>
          </p:cNvPr>
          <p:cNvSpPr>
            <a:spLocks noGrp="1"/>
          </p:cNvSpPr>
          <p:nvPr>
            <p:ph type="sldNum" sz="quarter" idx="12"/>
          </p:nvPr>
        </p:nvSpPr>
        <p:spPr/>
        <p:txBody>
          <a:bodyPr/>
          <a:lstStyle/>
          <a:p>
            <a:fld id="{6CC3B4F2-E589-42AA-B4B2-E5201966EA6B}" type="slidenum">
              <a:rPr lang="en-US" smtClean="0"/>
              <a:t>11</a:t>
            </a:fld>
            <a:endParaRPr lang="en-US"/>
          </a:p>
        </p:txBody>
      </p:sp>
      <p:pic>
        <p:nvPicPr>
          <p:cNvPr id="4" name="Picture 3">
            <a:extLst>
              <a:ext uri="{FF2B5EF4-FFF2-40B4-BE49-F238E27FC236}">
                <a16:creationId xmlns:a16="http://schemas.microsoft.com/office/drawing/2014/main" id="{6B658072-8EEB-4A1B-AA19-F8B1637016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51999" y="1873475"/>
            <a:ext cx="3598728" cy="3111050"/>
          </a:xfrm>
          <a:prstGeom prst="rect">
            <a:avLst/>
          </a:prstGeom>
        </p:spPr>
      </p:pic>
    </p:spTree>
    <p:extLst>
      <p:ext uri="{BB962C8B-B14F-4D97-AF65-F5344CB8AC3E}">
        <p14:creationId xmlns:p14="http://schemas.microsoft.com/office/powerpoint/2010/main" val="6715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E89915C-0665-494E-94CD-C6057995D614}"/>
              </a:ext>
            </a:extLst>
          </p:cNvPr>
          <p:cNvSpPr txBox="1"/>
          <p:nvPr/>
        </p:nvSpPr>
        <p:spPr>
          <a:xfrm>
            <a:off x="5303519" y="1639866"/>
            <a:ext cx="5737399" cy="3046988"/>
          </a:xfrm>
          <a:prstGeom prst="rect">
            <a:avLst/>
          </a:prstGeom>
          <a:noFill/>
        </p:spPr>
        <p:txBody>
          <a:bodyPr wrap="square" rtlCol="0">
            <a:spAutoFit/>
          </a:bodyPr>
          <a:lstStyle/>
          <a:p>
            <a:r>
              <a:rPr lang="en-US" sz="2400" dirty="0"/>
              <a:t>A steady 12 VDC output is needed for battery charging and operating an inverter.  This is done using a </a:t>
            </a:r>
            <a:r>
              <a:rPr lang="en-US" sz="2400" b="1" dirty="0"/>
              <a:t>DC-DC converter </a:t>
            </a:r>
            <a:r>
              <a:rPr lang="en-US" sz="2400" dirty="0"/>
              <a:t>which converts the high input voltage to a constant 12 VDC.</a:t>
            </a:r>
          </a:p>
          <a:p>
            <a:endParaRPr lang="en-US" sz="2400" dirty="0"/>
          </a:p>
          <a:p>
            <a:r>
              <a:rPr lang="en-US" sz="2400" dirty="0"/>
              <a:t>The “excess” voltage is dissipated as heat – hence the fins on the casing.</a:t>
            </a:r>
          </a:p>
        </p:txBody>
      </p:sp>
      <p:sp>
        <p:nvSpPr>
          <p:cNvPr id="8" name="TextBox 7">
            <a:extLst>
              <a:ext uri="{FF2B5EF4-FFF2-40B4-BE49-F238E27FC236}">
                <a16:creationId xmlns:a16="http://schemas.microsoft.com/office/drawing/2014/main" id="{C9DE3035-9E36-4FC9-8989-9F6FAF07A5DE}"/>
              </a:ext>
            </a:extLst>
          </p:cNvPr>
          <p:cNvSpPr txBox="1"/>
          <p:nvPr/>
        </p:nvSpPr>
        <p:spPr>
          <a:xfrm>
            <a:off x="2951363" y="216591"/>
            <a:ext cx="6285364" cy="584775"/>
          </a:xfrm>
          <a:prstGeom prst="rect">
            <a:avLst/>
          </a:prstGeom>
          <a:noFill/>
        </p:spPr>
        <p:txBody>
          <a:bodyPr wrap="square" rtlCol="0">
            <a:spAutoFit/>
          </a:bodyPr>
          <a:lstStyle/>
          <a:p>
            <a:pPr algn="ctr"/>
            <a:r>
              <a:rPr lang="en-US" sz="3200" dirty="0">
                <a:solidFill>
                  <a:srgbClr val="FF0000"/>
                </a:solidFill>
              </a:rPr>
              <a:t>DC-DC Converter</a:t>
            </a:r>
          </a:p>
        </p:txBody>
      </p:sp>
      <p:sp>
        <p:nvSpPr>
          <p:cNvPr id="2" name="Slide Number Placeholder 1">
            <a:extLst>
              <a:ext uri="{FF2B5EF4-FFF2-40B4-BE49-F238E27FC236}">
                <a16:creationId xmlns:a16="http://schemas.microsoft.com/office/drawing/2014/main" id="{70F5F285-8881-49CD-8E3E-25A468B500D9}"/>
              </a:ext>
            </a:extLst>
          </p:cNvPr>
          <p:cNvSpPr>
            <a:spLocks noGrp="1"/>
          </p:cNvSpPr>
          <p:nvPr>
            <p:ph type="sldNum" sz="quarter" idx="12"/>
          </p:nvPr>
        </p:nvSpPr>
        <p:spPr/>
        <p:txBody>
          <a:bodyPr/>
          <a:lstStyle/>
          <a:p>
            <a:fld id="{6CC3B4F2-E589-42AA-B4B2-E5201966EA6B}" type="slidenum">
              <a:rPr lang="en-US" smtClean="0"/>
              <a:t>12</a:t>
            </a:fld>
            <a:endParaRPr lang="en-US"/>
          </a:p>
        </p:txBody>
      </p:sp>
      <p:pic>
        <p:nvPicPr>
          <p:cNvPr id="4" name="Picture 3">
            <a:extLst>
              <a:ext uri="{FF2B5EF4-FFF2-40B4-BE49-F238E27FC236}">
                <a16:creationId xmlns:a16="http://schemas.microsoft.com/office/drawing/2014/main" id="{444E7040-612B-4446-9B12-BB8592E0A2B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7650" y="1601368"/>
            <a:ext cx="3686288" cy="3291840"/>
          </a:xfrm>
          <a:prstGeom prst="rect">
            <a:avLst/>
          </a:prstGeom>
        </p:spPr>
      </p:pic>
    </p:spTree>
    <p:extLst>
      <p:ext uri="{BB962C8B-B14F-4D97-AF65-F5344CB8AC3E}">
        <p14:creationId xmlns:p14="http://schemas.microsoft.com/office/powerpoint/2010/main" val="130355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E89915C-0665-494E-94CD-C6057995D614}"/>
              </a:ext>
            </a:extLst>
          </p:cNvPr>
          <p:cNvSpPr txBox="1"/>
          <p:nvPr/>
        </p:nvSpPr>
        <p:spPr>
          <a:xfrm>
            <a:off x="5225714" y="2332362"/>
            <a:ext cx="6128086" cy="1200329"/>
          </a:xfrm>
          <a:prstGeom prst="rect">
            <a:avLst/>
          </a:prstGeom>
          <a:noFill/>
        </p:spPr>
        <p:txBody>
          <a:bodyPr wrap="square" rtlCol="0">
            <a:spAutoFit/>
          </a:bodyPr>
          <a:lstStyle/>
          <a:p>
            <a:r>
              <a:rPr lang="en-US" sz="2400" dirty="0"/>
              <a:t>The </a:t>
            </a:r>
            <a:r>
              <a:rPr lang="en-US" sz="2400" b="1" dirty="0"/>
              <a:t>Charge Controller</a:t>
            </a:r>
            <a:r>
              <a:rPr lang="en-US" sz="2400" dirty="0"/>
              <a:t> is used to ensure the battery is not over charged.  This protects the battery from damage.</a:t>
            </a:r>
          </a:p>
        </p:txBody>
      </p:sp>
      <p:sp>
        <p:nvSpPr>
          <p:cNvPr id="8" name="TextBox 7">
            <a:extLst>
              <a:ext uri="{FF2B5EF4-FFF2-40B4-BE49-F238E27FC236}">
                <a16:creationId xmlns:a16="http://schemas.microsoft.com/office/drawing/2014/main" id="{C9DE3035-9E36-4FC9-8989-9F6FAF07A5DE}"/>
              </a:ext>
            </a:extLst>
          </p:cNvPr>
          <p:cNvSpPr txBox="1"/>
          <p:nvPr/>
        </p:nvSpPr>
        <p:spPr>
          <a:xfrm>
            <a:off x="2951363" y="216591"/>
            <a:ext cx="6285364" cy="584775"/>
          </a:xfrm>
          <a:prstGeom prst="rect">
            <a:avLst/>
          </a:prstGeom>
          <a:noFill/>
        </p:spPr>
        <p:txBody>
          <a:bodyPr wrap="square" rtlCol="0">
            <a:spAutoFit/>
          </a:bodyPr>
          <a:lstStyle/>
          <a:p>
            <a:pPr algn="ctr"/>
            <a:r>
              <a:rPr lang="en-US" sz="3200" dirty="0">
                <a:solidFill>
                  <a:srgbClr val="FF0000"/>
                </a:solidFill>
              </a:rPr>
              <a:t>Charge Controller</a:t>
            </a:r>
          </a:p>
        </p:txBody>
      </p:sp>
      <p:sp>
        <p:nvSpPr>
          <p:cNvPr id="2" name="Slide Number Placeholder 1">
            <a:extLst>
              <a:ext uri="{FF2B5EF4-FFF2-40B4-BE49-F238E27FC236}">
                <a16:creationId xmlns:a16="http://schemas.microsoft.com/office/drawing/2014/main" id="{70F5F285-8881-49CD-8E3E-25A468B500D9}"/>
              </a:ext>
            </a:extLst>
          </p:cNvPr>
          <p:cNvSpPr>
            <a:spLocks noGrp="1"/>
          </p:cNvSpPr>
          <p:nvPr>
            <p:ph type="sldNum" sz="quarter" idx="12"/>
          </p:nvPr>
        </p:nvSpPr>
        <p:spPr/>
        <p:txBody>
          <a:bodyPr/>
          <a:lstStyle/>
          <a:p>
            <a:fld id="{6CC3B4F2-E589-42AA-B4B2-E5201966EA6B}" type="slidenum">
              <a:rPr lang="en-US" smtClean="0"/>
              <a:t>13</a:t>
            </a:fld>
            <a:endParaRPr lang="en-US"/>
          </a:p>
        </p:txBody>
      </p:sp>
      <p:pic>
        <p:nvPicPr>
          <p:cNvPr id="4" name="Picture 3">
            <a:extLst>
              <a:ext uri="{FF2B5EF4-FFF2-40B4-BE49-F238E27FC236}">
                <a16:creationId xmlns:a16="http://schemas.microsoft.com/office/drawing/2014/main" id="{95DF446C-B6DA-4939-8140-B623387FA1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49172" y="1434905"/>
            <a:ext cx="3404381" cy="3699803"/>
          </a:xfrm>
          <a:prstGeom prst="rect">
            <a:avLst/>
          </a:prstGeom>
        </p:spPr>
      </p:pic>
    </p:spTree>
    <p:extLst>
      <p:ext uri="{BB962C8B-B14F-4D97-AF65-F5344CB8AC3E}">
        <p14:creationId xmlns:p14="http://schemas.microsoft.com/office/powerpoint/2010/main" val="373502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E89915C-0665-494E-94CD-C6057995D614}"/>
              </a:ext>
            </a:extLst>
          </p:cNvPr>
          <p:cNvSpPr txBox="1"/>
          <p:nvPr/>
        </p:nvSpPr>
        <p:spPr>
          <a:xfrm>
            <a:off x="5057166" y="925505"/>
            <a:ext cx="6408002" cy="5262979"/>
          </a:xfrm>
          <a:prstGeom prst="rect">
            <a:avLst/>
          </a:prstGeom>
          <a:noFill/>
        </p:spPr>
        <p:txBody>
          <a:bodyPr wrap="square" rtlCol="0">
            <a:spAutoFit/>
          </a:bodyPr>
          <a:lstStyle/>
          <a:p>
            <a:r>
              <a:rPr lang="en-US" sz="2400" dirty="0"/>
              <a:t>The hydroelectric generator system described in this lesson cannot power AC devices directly.  Instead the system is used to recharge a bank of batteries which is capable of providing the current needed to power larger electrical devices via the inverter.</a:t>
            </a:r>
          </a:p>
          <a:p>
            <a:endParaRPr lang="en-US" sz="2400" dirty="0"/>
          </a:p>
          <a:p>
            <a:r>
              <a:rPr lang="en-US" sz="2400" dirty="0"/>
              <a:t>In these experiments two lawn tractor batteries are being used.  Ideally, “deep discharge” batteries should be used since they are designed to be “drained” down to low voltage without damage.  Deep discharged batteries are typically used in vehicles that don’t have alternators such as pleasure boats and golf carts.</a:t>
            </a:r>
          </a:p>
        </p:txBody>
      </p:sp>
      <p:sp>
        <p:nvSpPr>
          <p:cNvPr id="8" name="TextBox 7">
            <a:extLst>
              <a:ext uri="{FF2B5EF4-FFF2-40B4-BE49-F238E27FC236}">
                <a16:creationId xmlns:a16="http://schemas.microsoft.com/office/drawing/2014/main" id="{C9DE3035-9E36-4FC9-8989-9F6FAF07A5DE}"/>
              </a:ext>
            </a:extLst>
          </p:cNvPr>
          <p:cNvSpPr txBox="1"/>
          <p:nvPr/>
        </p:nvSpPr>
        <p:spPr>
          <a:xfrm>
            <a:off x="2951363" y="216591"/>
            <a:ext cx="6285364" cy="584775"/>
          </a:xfrm>
          <a:prstGeom prst="rect">
            <a:avLst/>
          </a:prstGeom>
          <a:noFill/>
        </p:spPr>
        <p:txBody>
          <a:bodyPr wrap="square" rtlCol="0">
            <a:spAutoFit/>
          </a:bodyPr>
          <a:lstStyle/>
          <a:p>
            <a:pPr algn="ctr"/>
            <a:r>
              <a:rPr lang="en-US" sz="3200" dirty="0">
                <a:solidFill>
                  <a:srgbClr val="FF0000"/>
                </a:solidFill>
              </a:rPr>
              <a:t>Batteries</a:t>
            </a:r>
          </a:p>
        </p:txBody>
      </p:sp>
      <p:sp>
        <p:nvSpPr>
          <p:cNvPr id="2" name="Slide Number Placeholder 1">
            <a:extLst>
              <a:ext uri="{FF2B5EF4-FFF2-40B4-BE49-F238E27FC236}">
                <a16:creationId xmlns:a16="http://schemas.microsoft.com/office/drawing/2014/main" id="{70F5F285-8881-49CD-8E3E-25A468B500D9}"/>
              </a:ext>
            </a:extLst>
          </p:cNvPr>
          <p:cNvSpPr>
            <a:spLocks noGrp="1"/>
          </p:cNvSpPr>
          <p:nvPr>
            <p:ph type="sldNum" sz="quarter" idx="12"/>
          </p:nvPr>
        </p:nvSpPr>
        <p:spPr/>
        <p:txBody>
          <a:bodyPr/>
          <a:lstStyle/>
          <a:p>
            <a:fld id="{6CC3B4F2-E589-42AA-B4B2-E5201966EA6B}" type="slidenum">
              <a:rPr lang="en-US" smtClean="0"/>
              <a:t>14</a:t>
            </a:fld>
            <a:endParaRPr lang="en-US"/>
          </a:p>
        </p:txBody>
      </p:sp>
      <p:pic>
        <p:nvPicPr>
          <p:cNvPr id="4" name="Picture 3">
            <a:extLst>
              <a:ext uri="{FF2B5EF4-FFF2-40B4-BE49-F238E27FC236}">
                <a16:creationId xmlns:a16="http://schemas.microsoft.com/office/drawing/2014/main" id="{BEBFB920-209C-448E-BB3E-076156C026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7934" y="1969474"/>
            <a:ext cx="3615397" cy="3193368"/>
          </a:xfrm>
          <a:prstGeom prst="rect">
            <a:avLst/>
          </a:prstGeom>
        </p:spPr>
      </p:pic>
    </p:spTree>
    <p:extLst>
      <p:ext uri="{BB962C8B-B14F-4D97-AF65-F5344CB8AC3E}">
        <p14:creationId xmlns:p14="http://schemas.microsoft.com/office/powerpoint/2010/main" val="472856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E89915C-0665-494E-94CD-C6057995D614}"/>
              </a:ext>
            </a:extLst>
          </p:cNvPr>
          <p:cNvSpPr txBox="1"/>
          <p:nvPr/>
        </p:nvSpPr>
        <p:spPr>
          <a:xfrm>
            <a:off x="5655212" y="1879156"/>
            <a:ext cx="5698588" cy="3046988"/>
          </a:xfrm>
          <a:prstGeom prst="rect">
            <a:avLst/>
          </a:prstGeom>
          <a:noFill/>
        </p:spPr>
        <p:txBody>
          <a:bodyPr wrap="square" rtlCol="0">
            <a:spAutoFit/>
          </a:bodyPr>
          <a:lstStyle/>
          <a:p>
            <a:r>
              <a:rPr lang="en-US" sz="2400" dirty="0"/>
              <a:t>The </a:t>
            </a:r>
            <a:r>
              <a:rPr lang="en-US" sz="2400" b="1" dirty="0"/>
              <a:t>Power Inverter</a:t>
            </a:r>
            <a:r>
              <a:rPr lang="en-US" sz="2400" dirty="0"/>
              <a:t> converts the 12 VDC into 115 VAC at 60 Hertz.  This allows the system to power AC devices such as light bulbs, power drills, microwave ovens, and electric fans.</a:t>
            </a:r>
          </a:p>
          <a:p>
            <a:endParaRPr lang="en-US" sz="2400" dirty="0"/>
          </a:p>
          <a:p>
            <a:r>
              <a:rPr lang="en-US" sz="2400" dirty="0"/>
              <a:t>A 700 Watt inverter was used in these experiments.</a:t>
            </a:r>
          </a:p>
        </p:txBody>
      </p:sp>
      <p:sp>
        <p:nvSpPr>
          <p:cNvPr id="8" name="TextBox 7">
            <a:extLst>
              <a:ext uri="{FF2B5EF4-FFF2-40B4-BE49-F238E27FC236}">
                <a16:creationId xmlns:a16="http://schemas.microsoft.com/office/drawing/2014/main" id="{C9DE3035-9E36-4FC9-8989-9F6FAF07A5DE}"/>
              </a:ext>
            </a:extLst>
          </p:cNvPr>
          <p:cNvSpPr txBox="1"/>
          <p:nvPr/>
        </p:nvSpPr>
        <p:spPr>
          <a:xfrm>
            <a:off x="2951363" y="216591"/>
            <a:ext cx="6285364" cy="584775"/>
          </a:xfrm>
          <a:prstGeom prst="rect">
            <a:avLst/>
          </a:prstGeom>
          <a:noFill/>
        </p:spPr>
        <p:txBody>
          <a:bodyPr wrap="square" rtlCol="0">
            <a:spAutoFit/>
          </a:bodyPr>
          <a:lstStyle/>
          <a:p>
            <a:pPr algn="ctr"/>
            <a:r>
              <a:rPr lang="en-US" sz="3200" dirty="0">
                <a:solidFill>
                  <a:srgbClr val="FF0000"/>
                </a:solidFill>
              </a:rPr>
              <a:t>Power Inverter</a:t>
            </a:r>
          </a:p>
        </p:txBody>
      </p:sp>
      <p:sp>
        <p:nvSpPr>
          <p:cNvPr id="2" name="Slide Number Placeholder 1">
            <a:extLst>
              <a:ext uri="{FF2B5EF4-FFF2-40B4-BE49-F238E27FC236}">
                <a16:creationId xmlns:a16="http://schemas.microsoft.com/office/drawing/2014/main" id="{70F5F285-8881-49CD-8E3E-25A468B500D9}"/>
              </a:ext>
            </a:extLst>
          </p:cNvPr>
          <p:cNvSpPr>
            <a:spLocks noGrp="1"/>
          </p:cNvSpPr>
          <p:nvPr>
            <p:ph type="sldNum" sz="quarter" idx="12"/>
          </p:nvPr>
        </p:nvSpPr>
        <p:spPr/>
        <p:txBody>
          <a:bodyPr/>
          <a:lstStyle/>
          <a:p>
            <a:fld id="{6CC3B4F2-E589-42AA-B4B2-E5201966EA6B}" type="slidenum">
              <a:rPr lang="en-US" smtClean="0"/>
              <a:t>15</a:t>
            </a:fld>
            <a:endParaRPr lang="en-US"/>
          </a:p>
        </p:txBody>
      </p:sp>
      <p:pic>
        <p:nvPicPr>
          <p:cNvPr id="5" name="Picture 4">
            <a:extLst>
              <a:ext uri="{FF2B5EF4-FFF2-40B4-BE49-F238E27FC236}">
                <a16:creationId xmlns:a16="http://schemas.microsoft.com/office/drawing/2014/main" id="{0445B75E-7BE9-4996-ACE7-5708E006454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3932" y="1901868"/>
            <a:ext cx="4004241" cy="3054263"/>
          </a:xfrm>
          <a:prstGeom prst="rect">
            <a:avLst/>
          </a:prstGeom>
        </p:spPr>
      </p:pic>
    </p:spTree>
    <p:extLst>
      <p:ext uri="{BB962C8B-B14F-4D97-AF65-F5344CB8AC3E}">
        <p14:creationId xmlns:p14="http://schemas.microsoft.com/office/powerpoint/2010/main" val="39555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7027AA-8F1B-43DA-BB95-0A61ED7BED73}"/>
              </a:ext>
            </a:extLst>
          </p:cNvPr>
          <p:cNvSpPr>
            <a:spLocks noGrp="1"/>
          </p:cNvSpPr>
          <p:nvPr>
            <p:ph type="sldNum" sz="quarter" idx="12"/>
          </p:nvPr>
        </p:nvSpPr>
        <p:spPr/>
        <p:txBody>
          <a:bodyPr/>
          <a:lstStyle/>
          <a:p>
            <a:fld id="{6CC3B4F2-E589-42AA-B4B2-E5201966EA6B}" type="slidenum">
              <a:rPr lang="en-US" smtClean="0"/>
              <a:t>16</a:t>
            </a:fld>
            <a:endParaRPr lang="en-US"/>
          </a:p>
        </p:txBody>
      </p:sp>
      <p:sp>
        <p:nvSpPr>
          <p:cNvPr id="3" name="TextBox 2">
            <a:extLst>
              <a:ext uri="{FF2B5EF4-FFF2-40B4-BE49-F238E27FC236}">
                <a16:creationId xmlns:a16="http://schemas.microsoft.com/office/drawing/2014/main" id="{6180E303-597B-4837-8A84-E33D55BC55CE}"/>
              </a:ext>
            </a:extLst>
          </p:cNvPr>
          <p:cNvSpPr txBox="1"/>
          <p:nvPr/>
        </p:nvSpPr>
        <p:spPr>
          <a:xfrm>
            <a:off x="1453661" y="1842867"/>
            <a:ext cx="9284677" cy="830997"/>
          </a:xfrm>
          <a:prstGeom prst="rect">
            <a:avLst/>
          </a:prstGeom>
          <a:noFill/>
        </p:spPr>
        <p:txBody>
          <a:bodyPr wrap="square" rtlCol="0">
            <a:spAutoFit/>
          </a:bodyPr>
          <a:lstStyle/>
          <a:p>
            <a:r>
              <a:rPr lang="en-US" sz="2400" b="1" dirty="0"/>
              <a:t>Mechanical energy </a:t>
            </a:r>
            <a:r>
              <a:rPr lang="en-US" sz="2400" dirty="0"/>
              <a:t>needs to be generated in order to turn the alternator and generate the electricity.</a:t>
            </a:r>
          </a:p>
        </p:txBody>
      </p:sp>
      <p:sp>
        <p:nvSpPr>
          <p:cNvPr id="4" name="TextBox 3">
            <a:extLst>
              <a:ext uri="{FF2B5EF4-FFF2-40B4-BE49-F238E27FC236}">
                <a16:creationId xmlns:a16="http://schemas.microsoft.com/office/drawing/2014/main" id="{CDB05AF4-8573-451E-9535-6E0F44A3E32D}"/>
              </a:ext>
            </a:extLst>
          </p:cNvPr>
          <p:cNvSpPr txBox="1"/>
          <p:nvPr/>
        </p:nvSpPr>
        <p:spPr>
          <a:xfrm>
            <a:off x="1453659" y="2946056"/>
            <a:ext cx="9284677" cy="830997"/>
          </a:xfrm>
          <a:prstGeom prst="rect">
            <a:avLst/>
          </a:prstGeom>
          <a:noFill/>
        </p:spPr>
        <p:txBody>
          <a:bodyPr wrap="square" rtlCol="0">
            <a:spAutoFit/>
          </a:bodyPr>
          <a:lstStyle/>
          <a:p>
            <a:r>
              <a:rPr lang="en-US" sz="2400" dirty="0"/>
              <a:t>The first step in designing a system is to determine how much torque is needed to operate the alternator under an electrical load.</a:t>
            </a:r>
          </a:p>
        </p:txBody>
      </p:sp>
    </p:spTree>
    <p:extLst>
      <p:ext uri="{BB962C8B-B14F-4D97-AF65-F5344CB8AC3E}">
        <p14:creationId xmlns:p14="http://schemas.microsoft.com/office/powerpoint/2010/main" val="347311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Rounded Corners 68">
            <a:extLst>
              <a:ext uri="{FF2B5EF4-FFF2-40B4-BE49-F238E27FC236}">
                <a16:creationId xmlns:a16="http://schemas.microsoft.com/office/drawing/2014/main" id="{8B695AFA-6A14-4199-841C-291F943CF002}"/>
              </a:ext>
            </a:extLst>
          </p:cNvPr>
          <p:cNvSpPr/>
          <p:nvPr/>
        </p:nvSpPr>
        <p:spPr>
          <a:xfrm>
            <a:off x="6771694" y="4562264"/>
            <a:ext cx="542213" cy="158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23C1D26A-DAC1-43E9-B5FC-96B86A6BBA83}"/>
              </a:ext>
            </a:extLst>
          </p:cNvPr>
          <p:cNvSpPr/>
          <p:nvPr/>
        </p:nvSpPr>
        <p:spPr>
          <a:xfrm>
            <a:off x="6161647" y="2679393"/>
            <a:ext cx="1659987" cy="146304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B98C1CBD-B6AE-4FFA-BDE4-F2AA21855079}"/>
              </a:ext>
            </a:extLst>
          </p:cNvPr>
          <p:cNvGrpSpPr/>
          <p:nvPr/>
        </p:nvGrpSpPr>
        <p:grpSpPr>
          <a:xfrm>
            <a:off x="1092148" y="1237712"/>
            <a:ext cx="4622240" cy="4484103"/>
            <a:chOff x="1120284" y="1237712"/>
            <a:chExt cx="4622240" cy="4484103"/>
          </a:xfrm>
        </p:grpSpPr>
        <p:grpSp>
          <p:nvGrpSpPr>
            <p:cNvPr id="27" name="Group 26">
              <a:extLst>
                <a:ext uri="{FF2B5EF4-FFF2-40B4-BE49-F238E27FC236}">
                  <a16:creationId xmlns:a16="http://schemas.microsoft.com/office/drawing/2014/main" id="{9FAC14DC-0F9B-40E9-8627-A99FB30CDC76}"/>
                </a:ext>
              </a:extLst>
            </p:cNvPr>
            <p:cNvGrpSpPr/>
            <p:nvPr/>
          </p:nvGrpSpPr>
          <p:grpSpPr>
            <a:xfrm rot="7115015">
              <a:off x="3058312" y="3670513"/>
              <a:ext cx="2185698" cy="1916905"/>
              <a:chOff x="5003969" y="1326138"/>
              <a:chExt cx="2185698" cy="1916905"/>
            </a:xfrm>
          </p:grpSpPr>
          <p:grpSp>
            <p:nvGrpSpPr>
              <p:cNvPr id="29" name="Group 28">
                <a:extLst>
                  <a:ext uri="{FF2B5EF4-FFF2-40B4-BE49-F238E27FC236}">
                    <a16:creationId xmlns:a16="http://schemas.microsoft.com/office/drawing/2014/main" id="{C7D03B7D-FA4D-45A9-9B0D-1105B375A034}"/>
                  </a:ext>
                </a:extLst>
              </p:cNvPr>
              <p:cNvGrpSpPr/>
              <p:nvPr/>
            </p:nvGrpSpPr>
            <p:grpSpPr>
              <a:xfrm>
                <a:off x="5003969" y="1326138"/>
                <a:ext cx="355822" cy="1663953"/>
                <a:chOff x="5003969" y="1326138"/>
                <a:chExt cx="299550" cy="1593103"/>
              </a:xfrm>
            </p:grpSpPr>
            <p:cxnSp>
              <p:nvCxnSpPr>
                <p:cNvPr id="36" name="Straight Connector 35">
                  <a:extLst>
                    <a:ext uri="{FF2B5EF4-FFF2-40B4-BE49-F238E27FC236}">
                      <a16:creationId xmlns:a16="http://schemas.microsoft.com/office/drawing/2014/main" id="{BD2265E5-4792-438B-A29F-CEE7CFC01FDC}"/>
                    </a:ext>
                  </a:extLst>
                </p:cNvPr>
                <p:cNvCxnSpPr>
                  <a:cxnSpLocks/>
                </p:cNvCxnSpPr>
                <p:nvPr/>
              </p:nvCxnSpPr>
              <p:spPr>
                <a:xfrm flipV="1">
                  <a:off x="5003969" y="1326139"/>
                  <a:ext cx="299550" cy="159310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A176ABF-2727-4060-BCAA-0097AE3EF859}"/>
                    </a:ext>
                  </a:extLst>
                </p:cNvPr>
                <p:cNvCxnSpPr>
                  <a:cxnSpLocks/>
                </p:cNvCxnSpPr>
                <p:nvPr/>
              </p:nvCxnSpPr>
              <p:spPr>
                <a:xfrm flipH="1" flipV="1">
                  <a:off x="5003970" y="1326138"/>
                  <a:ext cx="257347" cy="1593103"/>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6B1C9003-EFAC-44AC-981E-A48D165D4232}"/>
                  </a:ext>
                </a:extLst>
              </p:cNvPr>
              <p:cNvGrpSpPr/>
              <p:nvPr/>
            </p:nvGrpSpPr>
            <p:grpSpPr>
              <a:xfrm rot="2047168">
                <a:off x="5710262" y="1579090"/>
                <a:ext cx="355822" cy="1663953"/>
                <a:chOff x="5003969" y="1326138"/>
                <a:chExt cx="299550" cy="1593103"/>
              </a:xfrm>
            </p:grpSpPr>
            <p:cxnSp>
              <p:nvCxnSpPr>
                <p:cNvPr id="34" name="Straight Connector 33">
                  <a:extLst>
                    <a:ext uri="{FF2B5EF4-FFF2-40B4-BE49-F238E27FC236}">
                      <a16:creationId xmlns:a16="http://schemas.microsoft.com/office/drawing/2014/main" id="{D3DCE062-8DD5-4E15-8D67-87D4304B5C40}"/>
                    </a:ext>
                  </a:extLst>
                </p:cNvPr>
                <p:cNvCxnSpPr>
                  <a:cxnSpLocks/>
                </p:cNvCxnSpPr>
                <p:nvPr/>
              </p:nvCxnSpPr>
              <p:spPr>
                <a:xfrm flipV="1">
                  <a:off x="5003969" y="1326139"/>
                  <a:ext cx="299550" cy="159310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633CE7E-07E3-49D0-BE43-7BE92CEA694A}"/>
                    </a:ext>
                  </a:extLst>
                </p:cNvPr>
                <p:cNvCxnSpPr>
                  <a:cxnSpLocks/>
                </p:cNvCxnSpPr>
                <p:nvPr/>
              </p:nvCxnSpPr>
              <p:spPr>
                <a:xfrm flipH="1" flipV="1">
                  <a:off x="5003970" y="1326138"/>
                  <a:ext cx="257347" cy="1593103"/>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F7162F5-7376-4B6C-8B96-3D3C0CC2CECD}"/>
                  </a:ext>
                </a:extLst>
              </p:cNvPr>
              <p:cNvGrpSpPr/>
              <p:nvPr/>
            </p:nvGrpSpPr>
            <p:grpSpPr>
              <a:xfrm rot="4009618">
                <a:off x="6179780" y="2147741"/>
                <a:ext cx="355822" cy="1663953"/>
                <a:chOff x="5003969" y="1326138"/>
                <a:chExt cx="299550" cy="1593103"/>
              </a:xfrm>
            </p:grpSpPr>
            <p:cxnSp>
              <p:nvCxnSpPr>
                <p:cNvPr id="32" name="Straight Connector 31">
                  <a:extLst>
                    <a:ext uri="{FF2B5EF4-FFF2-40B4-BE49-F238E27FC236}">
                      <a16:creationId xmlns:a16="http://schemas.microsoft.com/office/drawing/2014/main" id="{EC2E5F8A-6ED1-48D3-9996-92ADED492971}"/>
                    </a:ext>
                  </a:extLst>
                </p:cNvPr>
                <p:cNvCxnSpPr>
                  <a:cxnSpLocks/>
                </p:cNvCxnSpPr>
                <p:nvPr/>
              </p:nvCxnSpPr>
              <p:spPr>
                <a:xfrm flipV="1">
                  <a:off x="5003969" y="1326139"/>
                  <a:ext cx="299550" cy="159310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53165C9-E6BC-4DDC-B23A-896860151661}"/>
                    </a:ext>
                  </a:extLst>
                </p:cNvPr>
                <p:cNvCxnSpPr>
                  <a:cxnSpLocks/>
                </p:cNvCxnSpPr>
                <p:nvPr/>
              </p:nvCxnSpPr>
              <p:spPr>
                <a:xfrm flipH="1" flipV="1">
                  <a:off x="5003970" y="1326138"/>
                  <a:ext cx="257347" cy="1593103"/>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6" name="Oval 5">
              <a:extLst>
                <a:ext uri="{FF2B5EF4-FFF2-40B4-BE49-F238E27FC236}">
                  <a16:creationId xmlns:a16="http://schemas.microsoft.com/office/drawing/2014/main" id="{8807ABC8-0365-48F5-97E8-47C32B3D2D30}"/>
                </a:ext>
              </a:extLst>
            </p:cNvPr>
            <p:cNvSpPr/>
            <p:nvPr/>
          </p:nvSpPr>
          <p:spPr>
            <a:xfrm>
              <a:off x="1423743" y="1308052"/>
              <a:ext cx="4318781" cy="4037428"/>
            </a:xfrm>
            <a:prstGeom prst="ellipse">
              <a:avLst/>
            </a:prstGeom>
            <a:noFill/>
            <a:ln w="1619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85A297F7-B2C2-4625-9196-E931BCE7C085}"/>
                </a:ext>
              </a:extLst>
            </p:cNvPr>
            <p:cNvGrpSpPr/>
            <p:nvPr/>
          </p:nvGrpSpPr>
          <p:grpSpPr>
            <a:xfrm rot="21374307">
              <a:off x="3372115" y="1237712"/>
              <a:ext cx="2185698" cy="1916905"/>
              <a:chOff x="5003969" y="1312070"/>
              <a:chExt cx="2185698" cy="1916905"/>
            </a:xfrm>
          </p:grpSpPr>
          <p:grpSp>
            <p:nvGrpSpPr>
              <p:cNvPr id="16" name="Group 15">
                <a:extLst>
                  <a:ext uri="{FF2B5EF4-FFF2-40B4-BE49-F238E27FC236}">
                    <a16:creationId xmlns:a16="http://schemas.microsoft.com/office/drawing/2014/main" id="{7B0D1A4F-ECE4-47B1-A1A9-58520FDDDD9B}"/>
                  </a:ext>
                </a:extLst>
              </p:cNvPr>
              <p:cNvGrpSpPr/>
              <p:nvPr/>
            </p:nvGrpSpPr>
            <p:grpSpPr>
              <a:xfrm>
                <a:off x="5003969" y="1312070"/>
                <a:ext cx="355822" cy="1663953"/>
                <a:chOff x="5003969" y="1326138"/>
                <a:chExt cx="299550" cy="1593103"/>
              </a:xfrm>
            </p:grpSpPr>
            <p:cxnSp>
              <p:nvCxnSpPr>
                <p:cNvPr id="10" name="Straight Connector 9">
                  <a:extLst>
                    <a:ext uri="{FF2B5EF4-FFF2-40B4-BE49-F238E27FC236}">
                      <a16:creationId xmlns:a16="http://schemas.microsoft.com/office/drawing/2014/main" id="{4CCB4479-E800-46EB-90F4-D3378630B0F8}"/>
                    </a:ext>
                  </a:extLst>
                </p:cNvPr>
                <p:cNvCxnSpPr>
                  <a:cxnSpLocks/>
                </p:cNvCxnSpPr>
                <p:nvPr/>
              </p:nvCxnSpPr>
              <p:spPr>
                <a:xfrm flipV="1">
                  <a:off x="5003969" y="1326139"/>
                  <a:ext cx="299550" cy="159310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CDA424F-12AE-4487-AD8B-CDB185CADB61}"/>
                    </a:ext>
                  </a:extLst>
                </p:cNvPr>
                <p:cNvCxnSpPr>
                  <a:cxnSpLocks/>
                </p:cNvCxnSpPr>
                <p:nvPr/>
              </p:nvCxnSpPr>
              <p:spPr>
                <a:xfrm flipH="1" flipV="1">
                  <a:off x="5003970" y="1326138"/>
                  <a:ext cx="257347" cy="1593103"/>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AF36B8D2-F1D2-403B-A557-FB42499291C4}"/>
                  </a:ext>
                </a:extLst>
              </p:cNvPr>
              <p:cNvGrpSpPr/>
              <p:nvPr/>
            </p:nvGrpSpPr>
            <p:grpSpPr>
              <a:xfrm rot="2047168">
                <a:off x="5710262" y="1565022"/>
                <a:ext cx="355822" cy="1663953"/>
                <a:chOff x="5003969" y="1326138"/>
                <a:chExt cx="299550" cy="1593103"/>
              </a:xfrm>
            </p:grpSpPr>
            <p:cxnSp>
              <p:nvCxnSpPr>
                <p:cNvPr id="18" name="Straight Connector 17">
                  <a:extLst>
                    <a:ext uri="{FF2B5EF4-FFF2-40B4-BE49-F238E27FC236}">
                      <a16:creationId xmlns:a16="http://schemas.microsoft.com/office/drawing/2014/main" id="{F9AE43D8-D0E4-4319-82B9-62040BC8D5FF}"/>
                    </a:ext>
                  </a:extLst>
                </p:cNvPr>
                <p:cNvCxnSpPr>
                  <a:cxnSpLocks/>
                </p:cNvCxnSpPr>
                <p:nvPr/>
              </p:nvCxnSpPr>
              <p:spPr>
                <a:xfrm flipV="1">
                  <a:off x="5003969" y="1326139"/>
                  <a:ext cx="299550" cy="159310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FE7F66E-EAAB-465C-866D-F66CA67BEE52}"/>
                    </a:ext>
                  </a:extLst>
                </p:cNvPr>
                <p:cNvCxnSpPr>
                  <a:cxnSpLocks/>
                </p:cNvCxnSpPr>
                <p:nvPr/>
              </p:nvCxnSpPr>
              <p:spPr>
                <a:xfrm flipH="1" flipV="1">
                  <a:off x="5003970" y="1326138"/>
                  <a:ext cx="257347" cy="1593103"/>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AC1FB10C-BAE1-44D0-9CB0-AC1548872690}"/>
                  </a:ext>
                </a:extLst>
              </p:cNvPr>
              <p:cNvGrpSpPr/>
              <p:nvPr/>
            </p:nvGrpSpPr>
            <p:grpSpPr>
              <a:xfrm rot="4009618">
                <a:off x="6179780" y="2133673"/>
                <a:ext cx="355822" cy="1663953"/>
                <a:chOff x="5003969" y="1326138"/>
                <a:chExt cx="299550" cy="1593103"/>
              </a:xfrm>
            </p:grpSpPr>
            <p:cxnSp>
              <p:nvCxnSpPr>
                <p:cNvPr id="21" name="Straight Connector 20">
                  <a:extLst>
                    <a:ext uri="{FF2B5EF4-FFF2-40B4-BE49-F238E27FC236}">
                      <a16:creationId xmlns:a16="http://schemas.microsoft.com/office/drawing/2014/main" id="{A5125EBF-6908-423A-813C-C075E6C9B1FE}"/>
                    </a:ext>
                  </a:extLst>
                </p:cNvPr>
                <p:cNvCxnSpPr>
                  <a:cxnSpLocks/>
                </p:cNvCxnSpPr>
                <p:nvPr/>
              </p:nvCxnSpPr>
              <p:spPr>
                <a:xfrm flipV="1">
                  <a:off x="5003969" y="1326139"/>
                  <a:ext cx="299550" cy="159310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AEA8EC9-D04F-497F-823E-07F8EFE49E77}"/>
                    </a:ext>
                  </a:extLst>
                </p:cNvPr>
                <p:cNvCxnSpPr>
                  <a:cxnSpLocks/>
                </p:cNvCxnSpPr>
                <p:nvPr/>
              </p:nvCxnSpPr>
              <p:spPr>
                <a:xfrm flipH="1" flipV="1">
                  <a:off x="5003970" y="1326138"/>
                  <a:ext cx="257347" cy="1593103"/>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2E0AC347-C305-4BA4-BD7E-0B2B4617A471}"/>
                </a:ext>
              </a:extLst>
            </p:cNvPr>
            <p:cNvGrpSpPr/>
            <p:nvPr/>
          </p:nvGrpSpPr>
          <p:grpSpPr>
            <a:xfrm rot="14238300">
              <a:off x="985888" y="2210943"/>
              <a:ext cx="2185698" cy="1916905"/>
              <a:chOff x="5003969" y="1326138"/>
              <a:chExt cx="2185698" cy="1916905"/>
            </a:xfrm>
          </p:grpSpPr>
          <p:grpSp>
            <p:nvGrpSpPr>
              <p:cNvPr id="39" name="Group 38">
                <a:extLst>
                  <a:ext uri="{FF2B5EF4-FFF2-40B4-BE49-F238E27FC236}">
                    <a16:creationId xmlns:a16="http://schemas.microsoft.com/office/drawing/2014/main" id="{CE56279B-22C6-4708-AFDD-8954212035B0}"/>
                  </a:ext>
                </a:extLst>
              </p:cNvPr>
              <p:cNvGrpSpPr/>
              <p:nvPr/>
            </p:nvGrpSpPr>
            <p:grpSpPr>
              <a:xfrm>
                <a:off x="5003969" y="1326138"/>
                <a:ext cx="355822" cy="1663953"/>
                <a:chOff x="5003969" y="1326138"/>
                <a:chExt cx="299550" cy="1593103"/>
              </a:xfrm>
            </p:grpSpPr>
            <p:cxnSp>
              <p:nvCxnSpPr>
                <p:cNvPr id="46" name="Straight Connector 45">
                  <a:extLst>
                    <a:ext uri="{FF2B5EF4-FFF2-40B4-BE49-F238E27FC236}">
                      <a16:creationId xmlns:a16="http://schemas.microsoft.com/office/drawing/2014/main" id="{838315D9-CE2C-482D-9C96-973416C31A14}"/>
                    </a:ext>
                  </a:extLst>
                </p:cNvPr>
                <p:cNvCxnSpPr>
                  <a:cxnSpLocks/>
                </p:cNvCxnSpPr>
                <p:nvPr/>
              </p:nvCxnSpPr>
              <p:spPr>
                <a:xfrm flipV="1">
                  <a:off x="5003969" y="1326139"/>
                  <a:ext cx="299550" cy="159310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3F42FB7-2DCF-4BD0-B9B1-FEF6690E55B0}"/>
                    </a:ext>
                  </a:extLst>
                </p:cNvPr>
                <p:cNvCxnSpPr>
                  <a:cxnSpLocks/>
                </p:cNvCxnSpPr>
                <p:nvPr/>
              </p:nvCxnSpPr>
              <p:spPr>
                <a:xfrm flipH="1" flipV="1">
                  <a:off x="5003970" y="1326138"/>
                  <a:ext cx="257347" cy="1593103"/>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DC81E5B7-D2F0-4302-B95D-FE2F2C502F87}"/>
                  </a:ext>
                </a:extLst>
              </p:cNvPr>
              <p:cNvGrpSpPr/>
              <p:nvPr/>
            </p:nvGrpSpPr>
            <p:grpSpPr>
              <a:xfrm rot="2047168">
                <a:off x="5710262" y="1579090"/>
                <a:ext cx="355822" cy="1663953"/>
                <a:chOff x="5003969" y="1326138"/>
                <a:chExt cx="299550" cy="1593103"/>
              </a:xfrm>
            </p:grpSpPr>
            <p:cxnSp>
              <p:nvCxnSpPr>
                <p:cNvPr id="44" name="Straight Connector 43">
                  <a:extLst>
                    <a:ext uri="{FF2B5EF4-FFF2-40B4-BE49-F238E27FC236}">
                      <a16:creationId xmlns:a16="http://schemas.microsoft.com/office/drawing/2014/main" id="{E39B5185-19D2-4E01-973E-86A791EE5BF2}"/>
                    </a:ext>
                  </a:extLst>
                </p:cNvPr>
                <p:cNvCxnSpPr>
                  <a:cxnSpLocks/>
                </p:cNvCxnSpPr>
                <p:nvPr/>
              </p:nvCxnSpPr>
              <p:spPr>
                <a:xfrm flipV="1">
                  <a:off x="5003969" y="1326139"/>
                  <a:ext cx="299550" cy="159310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8690067-629E-44C8-92C0-8F96DFF3402A}"/>
                    </a:ext>
                  </a:extLst>
                </p:cNvPr>
                <p:cNvCxnSpPr>
                  <a:cxnSpLocks/>
                </p:cNvCxnSpPr>
                <p:nvPr/>
              </p:nvCxnSpPr>
              <p:spPr>
                <a:xfrm flipH="1" flipV="1">
                  <a:off x="5003970" y="1326138"/>
                  <a:ext cx="257347" cy="1593103"/>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C2B79C4E-A126-4870-844B-0B43D1AE3916}"/>
                  </a:ext>
                </a:extLst>
              </p:cNvPr>
              <p:cNvGrpSpPr/>
              <p:nvPr/>
            </p:nvGrpSpPr>
            <p:grpSpPr>
              <a:xfrm rot="4009618">
                <a:off x="6179780" y="2147741"/>
                <a:ext cx="355822" cy="1663953"/>
                <a:chOff x="5003969" y="1326138"/>
                <a:chExt cx="299550" cy="1593103"/>
              </a:xfrm>
            </p:grpSpPr>
            <p:cxnSp>
              <p:nvCxnSpPr>
                <p:cNvPr id="42" name="Straight Connector 41">
                  <a:extLst>
                    <a:ext uri="{FF2B5EF4-FFF2-40B4-BE49-F238E27FC236}">
                      <a16:creationId xmlns:a16="http://schemas.microsoft.com/office/drawing/2014/main" id="{A99774C7-94D8-4EF5-A9F9-46CBD9A6695F}"/>
                    </a:ext>
                  </a:extLst>
                </p:cNvPr>
                <p:cNvCxnSpPr>
                  <a:cxnSpLocks/>
                </p:cNvCxnSpPr>
                <p:nvPr/>
              </p:nvCxnSpPr>
              <p:spPr>
                <a:xfrm flipV="1">
                  <a:off x="5003969" y="1326139"/>
                  <a:ext cx="299550" cy="159310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E5B3B54-86B9-46CF-A002-F435963F4969}"/>
                    </a:ext>
                  </a:extLst>
                </p:cNvPr>
                <p:cNvCxnSpPr>
                  <a:cxnSpLocks/>
                </p:cNvCxnSpPr>
                <p:nvPr/>
              </p:nvCxnSpPr>
              <p:spPr>
                <a:xfrm flipH="1" flipV="1">
                  <a:off x="5003970" y="1326138"/>
                  <a:ext cx="257347" cy="1593103"/>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8" name="Oval 7">
              <a:extLst>
                <a:ext uri="{FF2B5EF4-FFF2-40B4-BE49-F238E27FC236}">
                  <a16:creationId xmlns:a16="http://schemas.microsoft.com/office/drawing/2014/main" id="{4F235EC3-C6F5-4DBA-804D-AD354B39424A}"/>
                </a:ext>
              </a:extLst>
            </p:cNvPr>
            <p:cNvSpPr/>
            <p:nvPr/>
          </p:nvSpPr>
          <p:spPr>
            <a:xfrm>
              <a:off x="3010726" y="2796488"/>
              <a:ext cx="1034742" cy="1014178"/>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F986EA07-F851-486C-9A5C-1B257E43AD96}"/>
              </a:ext>
            </a:extLst>
          </p:cNvPr>
          <p:cNvSpPr txBox="1"/>
          <p:nvPr/>
        </p:nvSpPr>
        <p:spPr>
          <a:xfrm>
            <a:off x="1382414" y="145378"/>
            <a:ext cx="9563239" cy="584775"/>
          </a:xfrm>
          <a:prstGeom prst="rect">
            <a:avLst/>
          </a:prstGeom>
          <a:noFill/>
        </p:spPr>
        <p:txBody>
          <a:bodyPr wrap="square" rtlCol="0">
            <a:spAutoFit/>
          </a:bodyPr>
          <a:lstStyle/>
          <a:p>
            <a:pPr algn="ctr"/>
            <a:r>
              <a:rPr lang="en-US" sz="3200" dirty="0">
                <a:solidFill>
                  <a:srgbClr val="FF0000"/>
                </a:solidFill>
              </a:rPr>
              <a:t>Determining the Torque Required to Drive the System</a:t>
            </a:r>
          </a:p>
        </p:txBody>
      </p:sp>
      <p:sp>
        <p:nvSpPr>
          <p:cNvPr id="7" name="Rectangle: Rounded Corners 6">
            <a:extLst>
              <a:ext uri="{FF2B5EF4-FFF2-40B4-BE49-F238E27FC236}">
                <a16:creationId xmlns:a16="http://schemas.microsoft.com/office/drawing/2014/main" id="{EB2508CB-E049-490B-8FB3-A2CCE45B10DE}"/>
              </a:ext>
            </a:extLst>
          </p:cNvPr>
          <p:cNvSpPr/>
          <p:nvPr/>
        </p:nvSpPr>
        <p:spPr>
          <a:xfrm>
            <a:off x="6619294" y="4747492"/>
            <a:ext cx="820811" cy="3450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F9D2D7E1-7F8C-41FA-8E74-53758AD06697}"/>
              </a:ext>
            </a:extLst>
          </p:cNvPr>
          <p:cNvCxnSpPr>
            <a:cxnSpLocks/>
          </p:cNvCxnSpPr>
          <p:nvPr/>
        </p:nvCxnSpPr>
        <p:spPr>
          <a:xfrm>
            <a:off x="6938767" y="4629938"/>
            <a:ext cx="0" cy="5693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7B64F95-DB74-49A1-BDB4-5127B2E16F50}"/>
              </a:ext>
            </a:extLst>
          </p:cNvPr>
          <p:cNvCxnSpPr>
            <a:cxnSpLocks/>
          </p:cNvCxnSpPr>
          <p:nvPr/>
        </p:nvCxnSpPr>
        <p:spPr>
          <a:xfrm>
            <a:off x="6837949" y="4623212"/>
            <a:ext cx="0" cy="5693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DF97E9E-2111-4F9F-AD71-973DB94B2FBE}"/>
              </a:ext>
            </a:extLst>
          </p:cNvPr>
          <p:cNvCxnSpPr>
            <a:cxnSpLocks/>
          </p:cNvCxnSpPr>
          <p:nvPr/>
        </p:nvCxnSpPr>
        <p:spPr>
          <a:xfrm>
            <a:off x="7034895" y="4627592"/>
            <a:ext cx="0" cy="5693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DE0E345-F1DC-4912-8D53-87346ECD2E98}"/>
              </a:ext>
            </a:extLst>
          </p:cNvPr>
          <p:cNvCxnSpPr>
            <a:cxnSpLocks/>
          </p:cNvCxnSpPr>
          <p:nvPr/>
        </p:nvCxnSpPr>
        <p:spPr>
          <a:xfrm>
            <a:off x="7217779" y="4627592"/>
            <a:ext cx="0" cy="5693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10EB118-AAFE-4EC5-93FC-94E7B0B9C045}"/>
              </a:ext>
            </a:extLst>
          </p:cNvPr>
          <p:cNvCxnSpPr>
            <a:cxnSpLocks/>
          </p:cNvCxnSpPr>
          <p:nvPr/>
        </p:nvCxnSpPr>
        <p:spPr>
          <a:xfrm>
            <a:off x="7116961" y="4634934"/>
            <a:ext cx="0" cy="5693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3A96AD1-3C37-4F80-851C-05CEF93DB623}"/>
              </a:ext>
            </a:extLst>
          </p:cNvPr>
          <p:cNvCxnSpPr>
            <a:cxnSpLocks/>
          </p:cNvCxnSpPr>
          <p:nvPr/>
        </p:nvCxnSpPr>
        <p:spPr>
          <a:xfrm>
            <a:off x="7313907" y="4625246"/>
            <a:ext cx="0" cy="5693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96A319D-D680-4D11-B6D9-AF555651FAF9}"/>
              </a:ext>
            </a:extLst>
          </p:cNvPr>
          <p:cNvCxnSpPr>
            <a:cxnSpLocks/>
          </p:cNvCxnSpPr>
          <p:nvPr/>
        </p:nvCxnSpPr>
        <p:spPr>
          <a:xfrm>
            <a:off x="6739478" y="4627598"/>
            <a:ext cx="0" cy="5693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58C2CFB8-0DE5-4B28-89B8-0161F6086B59}"/>
              </a:ext>
            </a:extLst>
          </p:cNvPr>
          <p:cNvSpPr/>
          <p:nvPr/>
        </p:nvSpPr>
        <p:spPr>
          <a:xfrm>
            <a:off x="6788633" y="4114449"/>
            <a:ext cx="174874" cy="476804"/>
          </a:xfrm>
          <a:custGeom>
            <a:avLst/>
            <a:gdLst>
              <a:gd name="connsiteX0" fmla="*/ 281354 w 281354"/>
              <a:gd name="connsiteY0" fmla="*/ 0 h 675717"/>
              <a:gd name="connsiteX1" fmla="*/ 253218 w 281354"/>
              <a:gd name="connsiteY1" fmla="*/ 70339 h 675717"/>
              <a:gd name="connsiteX2" fmla="*/ 239151 w 281354"/>
              <a:gd name="connsiteY2" fmla="*/ 112542 h 675717"/>
              <a:gd name="connsiteX3" fmla="*/ 154744 w 281354"/>
              <a:gd name="connsiteY3" fmla="*/ 140677 h 675717"/>
              <a:gd name="connsiteX4" fmla="*/ 56271 w 281354"/>
              <a:gd name="connsiteY4" fmla="*/ 168813 h 675717"/>
              <a:gd name="connsiteX5" fmla="*/ 28135 w 281354"/>
              <a:gd name="connsiteY5" fmla="*/ 196948 h 675717"/>
              <a:gd name="connsiteX6" fmla="*/ 0 w 281354"/>
              <a:gd name="connsiteY6" fmla="*/ 281354 h 675717"/>
              <a:gd name="connsiteX7" fmla="*/ 14067 w 281354"/>
              <a:gd name="connsiteY7" fmla="*/ 337625 h 675717"/>
              <a:gd name="connsiteX8" fmla="*/ 112541 w 281354"/>
              <a:gd name="connsiteY8" fmla="*/ 422031 h 675717"/>
              <a:gd name="connsiteX9" fmla="*/ 154744 w 281354"/>
              <a:gd name="connsiteY9" fmla="*/ 436099 h 675717"/>
              <a:gd name="connsiteX10" fmla="*/ 182880 w 281354"/>
              <a:gd name="connsiteY10" fmla="*/ 464234 h 675717"/>
              <a:gd name="connsiteX11" fmla="*/ 140677 w 281354"/>
              <a:gd name="connsiteY11" fmla="*/ 604911 h 675717"/>
              <a:gd name="connsiteX12" fmla="*/ 84406 w 281354"/>
              <a:gd name="connsiteY12" fmla="*/ 661182 h 675717"/>
              <a:gd name="connsiteX13" fmla="*/ 0 w 281354"/>
              <a:gd name="connsiteY13" fmla="*/ 675249 h 67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354" h="675717">
                <a:moveTo>
                  <a:pt x="281354" y="0"/>
                </a:moveTo>
                <a:cubicBezTo>
                  <a:pt x="271975" y="23446"/>
                  <a:pt x="262085" y="46694"/>
                  <a:pt x="253218" y="70339"/>
                </a:cubicBezTo>
                <a:cubicBezTo>
                  <a:pt x="248011" y="84223"/>
                  <a:pt x="251218" y="103923"/>
                  <a:pt x="239151" y="112542"/>
                </a:cubicBezTo>
                <a:cubicBezTo>
                  <a:pt x="215018" y="129780"/>
                  <a:pt x="182880" y="131299"/>
                  <a:pt x="154744" y="140677"/>
                </a:cubicBezTo>
                <a:cubicBezTo>
                  <a:pt x="94192" y="160861"/>
                  <a:pt x="126937" y="151146"/>
                  <a:pt x="56271" y="168813"/>
                </a:cubicBezTo>
                <a:cubicBezTo>
                  <a:pt x="46892" y="178191"/>
                  <a:pt x="34067" y="185085"/>
                  <a:pt x="28135" y="196948"/>
                </a:cubicBezTo>
                <a:cubicBezTo>
                  <a:pt x="14872" y="223474"/>
                  <a:pt x="0" y="281354"/>
                  <a:pt x="0" y="281354"/>
                </a:cubicBezTo>
                <a:cubicBezTo>
                  <a:pt x="4689" y="300111"/>
                  <a:pt x="3820" y="321230"/>
                  <a:pt x="14067" y="337625"/>
                </a:cubicBezTo>
                <a:cubicBezTo>
                  <a:pt x="29800" y="362798"/>
                  <a:pt x="81724" y="406623"/>
                  <a:pt x="112541" y="422031"/>
                </a:cubicBezTo>
                <a:cubicBezTo>
                  <a:pt x="125804" y="428663"/>
                  <a:pt x="140676" y="431410"/>
                  <a:pt x="154744" y="436099"/>
                </a:cubicBezTo>
                <a:cubicBezTo>
                  <a:pt x="164123" y="445477"/>
                  <a:pt x="181415" y="451052"/>
                  <a:pt x="182880" y="464234"/>
                </a:cubicBezTo>
                <a:cubicBezTo>
                  <a:pt x="189332" y="522298"/>
                  <a:pt x="175522" y="564258"/>
                  <a:pt x="140677" y="604911"/>
                </a:cubicBezTo>
                <a:cubicBezTo>
                  <a:pt x="123414" y="625051"/>
                  <a:pt x="109571" y="652794"/>
                  <a:pt x="84406" y="661182"/>
                </a:cubicBezTo>
                <a:cubicBezTo>
                  <a:pt x="28857" y="679697"/>
                  <a:pt x="57032" y="675249"/>
                  <a:pt x="0" y="67524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01E981E9-25E1-44B1-81CE-827AB3F1FB3D}"/>
              </a:ext>
            </a:extLst>
          </p:cNvPr>
          <p:cNvSpPr/>
          <p:nvPr/>
        </p:nvSpPr>
        <p:spPr>
          <a:xfrm>
            <a:off x="6955101" y="4098037"/>
            <a:ext cx="174874" cy="476804"/>
          </a:xfrm>
          <a:custGeom>
            <a:avLst/>
            <a:gdLst>
              <a:gd name="connsiteX0" fmla="*/ 281354 w 281354"/>
              <a:gd name="connsiteY0" fmla="*/ 0 h 675717"/>
              <a:gd name="connsiteX1" fmla="*/ 253218 w 281354"/>
              <a:gd name="connsiteY1" fmla="*/ 70339 h 675717"/>
              <a:gd name="connsiteX2" fmla="*/ 239151 w 281354"/>
              <a:gd name="connsiteY2" fmla="*/ 112542 h 675717"/>
              <a:gd name="connsiteX3" fmla="*/ 154744 w 281354"/>
              <a:gd name="connsiteY3" fmla="*/ 140677 h 675717"/>
              <a:gd name="connsiteX4" fmla="*/ 56271 w 281354"/>
              <a:gd name="connsiteY4" fmla="*/ 168813 h 675717"/>
              <a:gd name="connsiteX5" fmla="*/ 28135 w 281354"/>
              <a:gd name="connsiteY5" fmla="*/ 196948 h 675717"/>
              <a:gd name="connsiteX6" fmla="*/ 0 w 281354"/>
              <a:gd name="connsiteY6" fmla="*/ 281354 h 675717"/>
              <a:gd name="connsiteX7" fmla="*/ 14067 w 281354"/>
              <a:gd name="connsiteY7" fmla="*/ 337625 h 675717"/>
              <a:gd name="connsiteX8" fmla="*/ 112541 w 281354"/>
              <a:gd name="connsiteY8" fmla="*/ 422031 h 675717"/>
              <a:gd name="connsiteX9" fmla="*/ 154744 w 281354"/>
              <a:gd name="connsiteY9" fmla="*/ 436099 h 675717"/>
              <a:gd name="connsiteX10" fmla="*/ 182880 w 281354"/>
              <a:gd name="connsiteY10" fmla="*/ 464234 h 675717"/>
              <a:gd name="connsiteX11" fmla="*/ 140677 w 281354"/>
              <a:gd name="connsiteY11" fmla="*/ 604911 h 675717"/>
              <a:gd name="connsiteX12" fmla="*/ 84406 w 281354"/>
              <a:gd name="connsiteY12" fmla="*/ 661182 h 675717"/>
              <a:gd name="connsiteX13" fmla="*/ 0 w 281354"/>
              <a:gd name="connsiteY13" fmla="*/ 675249 h 67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354" h="675717">
                <a:moveTo>
                  <a:pt x="281354" y="0"/>
                </a:moveTo>
                <a:cubicBezTo>
                  <a:pt x="271975" y="23446"/>
                  <a:pt x="262085" y="46694"/>
                  <a:pt x="253218" y="70339"/>
                </a:cubicBezTo>
                <a:cubicBezTo>
                  <a:pt x="248011" y="84223"/>
                  <a:pt x="251218" y="103923"/>
                  <a:pt x="239151" y="112542"/>
                </a:cubicBezTo>
                <a:cubicBezTo>
                  <a:pt x="215018" y="129780"/>
                  <a:pt x="182880" y="131299"/>
                  <a:pt x="154744" y="140677"/>
                </a:cubicBezTo>
                <a:cubicBezTo>
                  <a:pt x="94192" y="160861"/>
                  <a:pt x="126937" y="151146"/>
                  <a:pt x="56271" y="168813"/>
                </a:cubicBezTo>
                <a:cubicBezTo>
                  <a:pt x="46892" y="178191"/>
                  <a:pt x="34067" y="185085"/>
                  <a:pt x="28135" y="196948"/>
                </a:cubicBezTo>
                <a:cubicBezTo>
                  <a:pt x="14872" y="223474"/>
                  <a:pt x="0" y="281354"/>
                  <a:pt x="0" y="281354"/>
                </a:cubicBezTo>
                <a:cubicBezTo>
                  <a:pt x="4689" y="300111"/>
                  <a:pt x="3820" y="321230"/>
                  <a:pt x="14067" y="337625"/>
                </a:cubicBezTo>
                <a:cubicBezTo>
                  <a:pt x="29800" y="362798"/>
                  <a:pt x="81724" y="406623"/>
                  <a:pt x="112541" y="422031"/>
                </a:cubicBezTo>
                <a:cubicBezTo>
                  <a:pt x="125804" y="428663"/>
                  <a:pt x="140676" y="431410"/>
                  <a:pt x="154744" y="436099"/>
                </a:cubicBezTo>
                <a:cubicBezTo>
                  <a:pt x="164123" y="445477"/>
                  <a:pt x="181415" y="451052"/>
                  <a:pt x="182880" y="464234"/>
                </a:cubicBezTo>
                <a:cubicBezTo>
                  <a:pt x="189332" y="522298"/>
                  <a:pt x="175522" y="564258"/>
                  <a:pt x="140677" y="604911"/>
                </a:cubicBezTo>
                <a:cubicBezTo>
                  <a:pt x="123414" y="625051"/>
                  <a:pt x="109571" y="652794"/>
                  <a:pt x="84406" y="661182"/>
                </a:cubicBezTo>
                <a:cubicBezTo>
                  <a:pt x="28857" y="679697"/>
                  <a:pt x="57032" y="675249"/>
                  <a:pt x="0" y="67524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5423BBD7-2F1B-4E5A-8312-91FAD72016D3}"/>
              </a:ext>
            </a:extLst>
          </p:cNvPr>
          <p:cNvSpPr/>
          <p:nvPr/>
        </p:nvSpPr>
        <p:spPr>
          <a:xfrm>
            <a:off x="7123913" y="4112101"/>
            <a:ext cx="174874" cy="476804"/>
          </a:xfrm>
          <a:custGeom>
            <a:avLst/>
            <a:gdLst>
              <a:gd name="connsiteX0" fmla="*/ 281354 w 281354"/>
              <a:gd name="connsiteY0" fmla="*/ 0 h 675717"/>
              <a:gd name="connsiteX1" fmla="*/ 253218 w 281354"/>
              <a:gd name="connsiteY1" fmla="*/ 70339 h 675717"/>
              <a:gd name="connsiteX2" fmla="*/ 239151 w 281354"/>
              <a:gd name="connsiteY2" fmla="*/ 112542 h 675717"/>
              <a:gd name="connsiteX3" fmla="*/ 154744 w 281354"/>
              <a:gd name="connsiteY3" fmla="*/ 140677 h 675717"/>
              <a:gd name="connsiteX4" fmla="*/ 56271 w 281354"/>
              <a:gd name="connsiteY4" fmla="*/ 168813 h 675717"/>
              <a:gd name="connsiteX5" fmla="*/ 28135 w 281354"/>
              <a:gd name="connsiteY5" fmla="*/ 196948 h 675717"/>
              <a:gd name="connsiteX6" fmla="*/ 0 w 281354"/>
              <a:gd name="connsiteY6" fmla="*/ 281354 h 675717"/>
              <a:gd name="connsiteX7" fmla="*/ 14067 w 281354"/>
              <a:gd name="connsiteY7" fmla="*/ 337625 h 675717"/>
              <a:gd name="connsiteX8" fmla="*/ 112541 w 281354"/>
              <a:gd name="connsiteY8" fmla="*/ 422031 h 675717"/>
              <a:gd name="connsiteX9" fmla="*/ 154744 w 281354"/>
              <a:gd name="connsiteY9" fmla="*/ 436099 h 675717"/>
              <a:gd name="connsiteX10" fmla="*/ 182880 w 281354"/>
              <a:gd name="connsiteY10" fmla="*/ 464234 h 675717"/>
              <a:gd name="connsiteX11" fmla="*/ 140677 w 281354"/>
              <a:gd name="connsiteY11" fmla="*/ 604911 h 675717"/>
              <a:gd name="connsiteX12" fmla="*/ 84406 w 281354"/>
              <a:gd name="connsiteY12" fmla="*/ 661182 h 675717"/>
              <a:gd name="connsiteX13" fmla="*/ 0 w 281354"/>
              <a:gd name="connsiteY13" fmla="*/ 675249 h 67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354" h="675717">
                <a:moveTo>
                  <a:pt x="281354" y="0"/>
                </a:moveTo>
                <a:cubicBezTo>
                  <a:pt x="271975" y="23446"/>
                  <a:pt x="262085" y="46694"/>
                  <a:pt x="253218" y="70339"/>
                </a:cubicBezTo>
                <a:cubicBezTo>
                  <a:pt x="248011" y="84223"/>
                  <a:pt x="251218" y="103923"/>
                  <a:pt x="239151" y="112542"/>
                </a:cubicBezTo>
                <a:cubicBezTo>
                  <a:pt x="215018" y="129780"/>
                  <a:pt x="182880" y="131299"/>
                  <a:pt x="154744" y="140677"/>
                </a:cubicBezTo>
                <a:cubicBezTo>
                  <a:pt x="94192" y="160861"/>
                  <a:pt x="126937" y="151146"/>
                  <a:pt x="56271" y="168813"/>
                </a:cubicBezTo>
                <a:cubicBezTo>
                  <a:pt x="46892" y="178191"/>
                  <a:pt x="34067" y="185085"/>
                  <a:pt x="28135" y="196948"/>
                </a:cubicBezTo>
                <a:cubicBezTo>
                  <a:pt x="14872" y="223474"/>
                  <a:pt x="0" y="281354"/>
                  <a:pt x="0" y="281354"/>
                </a:cubicBezTo>
                <a:cubicBezTo>
                  <a:pt x="4689" y="300111"/>
                  <a:pt x="3820" y="321230"/>
                  <a:pt x="14067" y="337625"/>
                </a:cubicBezTo>
                <a:cubicBezTo>
                  <a:pt x="29800" y="362798"/>
                  <a:pt x="81724" y="406623"/>
                  <a:pt x="112541" y="422031"/>
                </a:cubicBezTo>
                <a:cubicBezTo>
                  <a:pt x="125804" y="428663"/>
                  <a:pt x="140676" y="431410"/>
                  <a:pt x="154744" y="436099"/>
                </a:cubicBezTo>
                <a:cubicBezTo>
                  <a:pt x="164123" y="445477"/>
                  <a:pt x="181415" y="451052"/>
                  <a:pt x="182880" y="464234"/>
                </a:cubicBezTo>
                <a:cubicBezTo>
                  <a:pt x="189332" y="522298"/>
                  <a:pt x="175522" y="564258"/>
                  <a:pt x="140677" y="604911"/>
                </a:cubicBezTo>
                <a:cubicBezTo>
                  <a:pt x="123414" y="625051"/>
                  <a:pt x="109571" y="652794"/>
                  <a:pt x="84406" y="661182"/>
                </a:cubicBezTo>
                <a:cubicBezTo>
                  <a:pt x="28857" y="679697"/>
                  <a:pt x="57032" y="675249"/>
                  <a:pt x="0" y="67524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9BDE7857-E51F-4572-8D8B-7EF716CA90C7}"/>
              </a:ext>
            </a:extLst>
          </p:cNvPr>
          <p:cNvGrpSpPr/>
          <p:nvPr/>
        </p:nvGrpSpPr>
        <p:grpSpPr>
          <a:xfrm>
            <a:off x="6546472" y="5683495"/>
            <a:ext cx="1076943" cy="492699"/>
            <a:chOff x="9741114" y="5739619"/>
            <a:chExt cx="1076943" cy="492699"/>
          </a:xfrm>
        </p:grpSpPr>
        <p:sp>
          <p:nvSpPr>
            <p:cNvPr id="23" name="Oval 22">
              <a:extLst>
                <a:ext uri="{FF2B5EF4-FFF2-40B4-BE49-F238E27FC236}">
                  <a16:creationId xmlns:a16="http://schemas.microsoft.com/office/drawing/2014/main" id="{D1DD2DB5-F309-462D-8A4E-C026CA72BC8C}"/>
                </a:ext>
              </a:extLst>
            </p:cNvPr>
            <p:cNvSpPr/>
            <p:nvPr/>
          </p:nvSpPr>
          <p:spPr>
            <a:xfrm>
              <a:off x="10058402" y="5739619"/>
              <a:ext cx="759655" cy="49269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A2384FDF-00DA-46D5-8338-7D5C0B80648D}"/>
                </a:ext>
              </a:extLst>
            </p:cNvPr>
            <p:cNvSpPr/>
            <p:nvPr/>
          </p:nvSpPr>
          <p:spPr>
            <a:xfrm>
              <a:off x="9741114" y="5804821"/>
              <a:ext cx="474936" cy="371225"/>
            </a:xfrm>
            <a:prstGeom prst="roundRect">
              <a:avLst>
                <a:gd name="adj" fmla="val 31825"/>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2D71E017-01BE-47A3-B61D-DC73C107CE88}"/>
                </a:ext>
              </a:extLst>
            </p:cNvPr>
            <p:cNvCxnSpPr/>
            <p:nvPr/>
          </p:nvCxnSpPr>
          <p:spPr>
            <a:xfrm flipH="1">
              <a:off x="9959930" y="5804821"/>
              <a:ext cx="118812" cy="371225"/>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0695EF3-831E-45E7-887C-16AFB136EFED}"/>
                </a:ext>
              </a:extLst>
            </p:cNvPr>
            <p:cNvCxnSpPr/>
            <p:nvPr/>
          </p:nvCxnSpPr>
          <p:spPr>
            <a:xfrm flipH="1">
              <a:off x="10041990" y="5816544"/>
              <a:ext cx="118812" cy="371225"/>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7984DB6-748E-41C9-9138-30483E9804CE}"/>
                </a:ext>
              </a:extLst>
            </p:cNvPr>
            <p:cNvCxnSpPr/>
            <p:nvPr/>
          </p:nvCxnSpPr>
          <p:spPr>
            <a:xfrm flipH="1">
              <a:off x="9788771" y="5816544"/>
              <a:ext cx="118812" cy="371225"/>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4197E26-03AA-44FA-AE11-FCDBC287A1C8}"/>
                </a:ext>
              </a:extLst>
            </p:cNvPr>
            <p:cNvCxnSpPr/>
            <p:nvPr/>
          </p:nvCxnSpPr>
          <p:spPr>
            <a:xfrm flipH="1">
              <a:off x="9870830" y="5814199"/>
              <a:ext cx="118812" cy="371225"/>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49" name="Freeform: Shape 48">
            <a:extLst>
              <a:ext uri="{FF2B5EF4-FFF2-40B4-BE49-F238E27FC236}">
                <a16:creationId xmlns:a16="http://schemas.microsoft.com/office/drawing/2014/main" id="{2BA8F84A-E07C-46E5-95ED-8F812A617164}"/>
              </a:ext>
            </a:extLst>
          </p:cNvPr>
          <p:cNvSpPr/>
          <p:nvPr/>
        </p:nvSpPr>
        <p:spPr>
          <a:xfrm>
            <a:off x="6172183" y="5050302"/>
            <a:ext cx="495902" cy="914400"/>
          </a:xfrm>
          <a:custGeom>
            <a:avLst/>
            <a:gdLst>
              <a:gd name="connsiteX0" fmla="*/ 495902 w 495902"/>
              <a:gd name="connsiteY0" fmla="*/ 0 h 914400"/>
              <a:gd name="connsiteX1" fmla="*/ 341158 w 495902"/>
              <a:gd name="connsiteY1" fmla="*/ 70338 h 914400"/>
              <a:gd name="connsiteX2" fmla="*/ 256752 w 495902"/>
              <a:gd name="connsiteY2" fmla="*/ 98473 h 914400"/>
              <a:gd name="connsiteX3" fmla="*/ 186413 w 495902"/>
              <a:gd name="connsiteY3" fmla="*/ 140676 h 914400"/>
              <a:gd name="connsiteX4" fmla="*/ 158278 w 495902"/>
              <a:gd name="connsiteY4" fmla="*/ 168812 h 914400"/>
              <a:gd name="connsiteX5" fmla="*/ 200481 w 495902"/>
              <a:gd name="connsiteY5" fmla="*/ 267286 h 914400"/>
              <a:gd name="connsiteX6" fmla="*/ 228616 w 495902"/>
              <a:gd name="connsiteY6" fmla="*/ 365760 h 914400"/>
              <a:gd name="connsiteX7" fmla="*/ 214549 w 495902"/>
              <a:gd name="connsiteY7" fmla="*/ 464233 h 914400"/>
              <a:gd name="connsiteX8" fmla="*/ 186413 w 495902"/>
              <a:gd name="connsiteY8" fmla="*/ 492369 h 914400"/>
              <a:gd name="connsiteX9" fmla="*/ 158278 w 495902"/>
              <a:gd name="connsiteY9" fmla="*/ 534572 h 914400"/>
              <a:gd name="connsiteX10" fmla="*/ 73872 w 495902"/>
              <a:gd name="connsiteY10" fmla="*/ 576775 h 914400"/>
              <a:gd name="connsiteX11" fmla="*/ 45736 w 495902"/>
              <a:gd name="connsiteY11" fmla="*/ 604910 h 914400"/>
              <a:gd name="connsiteX12" fmla="*/ 3533 w 495902"/>
              <a:gd name="connsiteY12" fmla="*/ 618978 h 914400"/>
              <a:gd name="connsiteX13" fmla="*/ 45736 w 495902"/>
              <a:gd name="connsiteY13" fmla="*/ 759655 h 914400"/>
              <a:gd name="connsiteX14" fmla="*/ 102007 w 495902"/>
              <a:gd name="connsiteY14" fmla="*/ 815926 h 914400"/>
              <a:gd name="connsiteX15" fmla="*/ 144210 w 495902"/>
              <a:gd name="connsiteY15" fmla="*/ 829993 h 914400"/>
              <a:gd name="connsiteX16" fmla="*/ 214549 w 495902"/>
              <a:gd name="connsiteY16" fmla="*/ 886264 h 914400"/>
              <a:gd name="connsiteX17" fmla="*/ 298955 w 495902"/>
              <a:gd name="connsiteY17" fmla="*/ 914400 h 914400"/>
              <a:gd name="connsiteX18" fmla="*/ 369293 w 495902"/>
              <a:gd name="connsiteY18" fmla="*/ 90033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5902" h="914400">
                <a:moveTo>
                  <a:pt x="495902" y="0"/>
                </a:moveTo>
                <a:cubicBezTo>
                  <a:pt x="385106" y="88636"/>
                  <a:pt x="472456" y="37513"/>
                  <a:pt x="341158" y="70338"/>
                </a:cubicBezTo>
                <a:cubicBezTo>
                  <a:pt x="312386" y="77531"/>
                  <a:pt x="256752" y="98473"/>
                  <a:pt x="256752" y="98473"/>
                </a:cubicBezTo>
                <a:cubicBezTo>
                  <a:pt x="185459" y="169766"/>
                  <a:pt x="277726" y="85888"/>
                  <a:pt x="186413" y="140676"/>
                </a:cubicBezTo>
                <a:cubicBezTo>
                  <a:pt x="175040" y="147500"/>
                  <a:pt x="167656" y="159433"/>
                  <a:pt x="158278" y="168812"/>
                </a:cubicBezTo>
                <a:cubicBezTo>
                  <a:pt x="191187" y="333354"/>
                  <a:pt x="146431" y="177201"/>
                  <a:pt x="200481" y="267286"/>
                </a:cubicBezTo>
                <a:cubicBezTo>
                  <a:pt x="209132" y="281705"/>
                  <a:pt x="225987" y="355244"/>
                  <a:pt x="228616" y="365760"/>
                </a:cubicBezTo>
                <a:cubicBezTo>
                  <a:pt x="223927" y="398584"/>
                  <a:pt x="225034" y="432777"/>
                  <a:pt x="214549" y="464233"/>
                </a:cubicBezTo>
                <a:cubicBezTo>
                  <a:pt x="210355" y="476816"/>
                  <a:pt x="194699" y="482012"/>
                  <a:pt x="186413" y="492369"/>
                </a:cubicBezTo>
                <a:cubicBezTo>
                  <a:pt x="175851" y="505571"/>
                  <a:pt x="170233" y="522617"/>
                  <a:pt x="158278" y="534572"/>
                </a:cubicBezTo>
                <a:cubicBezTo>
                  <a:pt x="131008" y="561842"/>
                  <a:pt x="108196" y="565334"/>
                  <a:pt x="73872" y="576775"/>
                </a:cubicBezTo>
                <a:cubicBezTo>
                  <a:pt x="64493" y="586153"/>
                  <a:pt x="57109" y="598086"/>
                  <a:pt x="45736" y="604910"/>
                </a:cubicBezTo>
                <a:cubicBezTo>
                  <a:pt x="33020" y="612539"/>
                  <a:pt x="7129" y="604592"/>
                  <a:pt x="3533" y="618978"/>
                </a:cubicBezTo>
                <a:cubicBezTo>
                  <a:pt x="-9162" y="669759"/>
                  <a:pt x="14074" y="722716"/>
                  <a:pt x="45736" y="759655"/>
                </a:cubicBezTo>
                <a:cubicBezTo>
                  <a:pt x="62999" y="779795"/>
                  <a:pt x="76842" y="807538"/>
                  <a:pt x="102007" y="815926"/>
                </a:cubicBezTo>
                <a:lnTo>
                  <a:pt x="144210" y="829993"/>
                </a:lnTo>
                <a:cubicBezTo>
                  <a:pt x="167596" y="853379"/>
                  <a:pt x="182605" y="872066"/>
                  <a:pt x="214549" y="886264"/>
                </a:cubicBezTo>
                <a:cubicBezTo>
                  <a:pt x="241650" y="898309"/>
                  <a:pt x="298955" y="914400"/>
                  <a:pt x="298955" y="914400"/>
                </a:cubicBezTo>
                <a:lnTo>
                  <a:pt x="369293" y="900332"/>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85053BD-08E6-496A-8C2C-0D2B07A27C26}"/>
              </a:ext>
            </a:extLst>
          </p:cNvPr>
          <p:cNvSpPr/>
          <p:nvPr/>
        </p:nvSpPr>
        <p:spPr>
          <a:xfrm>
            <a:off x="6724356" y="5078437"/>
            <a:ext cx="808140" cy="661182"/>
          </a:xfrm>
          <a:custGeom>
            <a:avLst/>
            <a:gdLst>
              <a:gd name="connsiteX0" fmla="*/ 0 w 808140"/>
              <a:gd name="connsiteY0" fmla="*/ 661182 h 661182"/>
              <a:gd name="connsiteX1" fmla="*/ 56271 w 808140"/>
              <a:gd name="connsiteY1" fmla="*/ 492369 h 661182"/>
              <a:gd name="connsiteX2" fmla="*/ 112542 w 808140"/>
              <a:gd name="connsiteY2" fmla="*/ 422031 h 661182"/>
              <a:gd name="connsiteX3" fmla="*/ 182880 w 808140"/>
              <a:gd name="connsiteY3" fmla="*/ 365760 h 661182"/>
              <a:gd name="connsiteX4" fmla="*/ 464234 w 808140"/>
              <a:gd name="connsiteY4" fmla="*/ 379828 h 661182"/>
              <a:gd name="connsiteX5" fmla="*/ 534573 w 808140"/>
              <a:gd name="connsiteY5" fmla="*/ 393896 h 661182"/>
              <a:gd name="connsiteX6" fmla="*/ 618979 w 808140"/>
              <a:gd name="connsiteY6" fmla="*/ 407963 h 661182"/>
              <a:gd name="connsiteX7" fmla="*/ 731520 w 808140"/>
              <a:gd name="connsiteY7" fmla="*/ 365760 h 661182"/>
              <a:gd name="connsiteX8" fmla="*/ 787791 w 808140"/>
              <a:gd name="connsiteY8" fmla="*/ 309489 h 661182"/>
              <a:gd name="connsiteX9" fmla="*/ 787791 w 808140"/>
              <a:gd name="connsiteY9" fmla="*/ 84406 h 661182"/>
              <a:gd name="connsiteX10" fmla="*/ 773723 w 808140"/>
              <a:gd name="connsiteY10" fmla="*/ 42203 h 661182"/>
              <a:gd name="connsiteX11" fmla="*/ 689317 w 808140"/>
              <a:gd name="connsiteY11" fmla="*/ 14068 h 661182"/>
              <a:gd name="connsiteX12" fmla="*/ 675249 w 808140"/>
              <a:gd name="connsiteY12" fmla="*/ 0 h 66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140" h="661182">
                <a:moveTo>
                  <a:pt x="0" y="661182"/>
                </a:moveTo>
                <a:cubicBezTo>
                  <a:pt x="30737" y="507499"/>
                  <a:pt x="-5678" y="554320"/>
                  <a:pt x="56271" y="492369"/>
                </a:cubicBezTo>
                <a:cubicBezTo>
                  <a:pt x="83659" y="410208"/>
                  <a:pt x="48910" y="485663"/>
                  <a:pt x="112542" y="422031"/>
                </a:cubicBezTo>
                <a:cubicBezTo>
                  <a:pt x="176174" y="358399"/>
                  <a:pt x="100719" y="393148"/>
                  <a:pt x="182880" y="365760"/>
                </a:cubicBezTo>
                <a:cubicBezTo>
                  <a:pt x="276665" y="370449"/>
                  <a:pt x="370631" y="372340"/>
                  <a:pt x="464234" y="379828"/>
                </a:cubicBezTo>
                <a:cubicBezTo>
                  <a:pt x="488069" y="381735"/>
                  <a:pt x="511048" y="389619"/>
                  <a:pt x="534573" y="393896"/>
                </a:cubicBezTo>
                <a:cubicBezTo>
                  <a:pt x="562636" y="398998"/>
                  <a:pt x="590844" y="403274"/>
                  <a:pt x="618979" y="407963"/>
                </a:cubicBezTo>
                <a:cubicBezTo>
                  <a:pt x="680443" y="395671"/>
                  <a:pt x="687421" y="403560"/>
                  <a:pt x="731520" y="365760"/>
                </a:cubicBezTo>
                <a:cubicBezTo>
                  <a:pt x="751660" y="348497"/>
                  <a:pt x="787791" y="309489"/>
                  <a:pt x="787791" y="309489"/>
                </a:cubicBezTo>
                <a:cubicBezTo>
                  <a:pt x="819517" y="214312"/>
                  <a:pt x="809908" y="261337"/>
                  <a:pt x="787791" y="84406"/>
                </a:cubicBezTo>
                <a:cubicBezTo>
                  <a:pt x="785952" y="69692"/>
                  <a:pt x="785790" y="50822"/>
                  <a:pt x="773723" y="42203"/>
                </a:cubicBezTo>
                <a:cubicBezTo>
                  <a:pt x="749590" y="24965"/>
                  <a:pt x="710288" y="35039"/>
                  <a:pt x="689317" y="14068"/>
                </a:cubicBezTo>
                <a:lnTo>
                  <a:pt x="675249"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200FA812-9C53-4D68-AB22-0B03BDE6DD19}"/>
              </a:ext>
            </a:extLst>
          </p:cNvPr>
          <p:cNvSpPr txBox="1"/>
          <p:nvPr/>
        </p:nvSpPr>
        <p:spPr>
          <a:xfrm>
            <a:off x="5185195" y="5865104"/>
            <a:ext cx="1271626" cy="646331"/>
          </a:xfrm>
          <a:prstGeom prst="rect">
            <a:avLst/>
          </a:prstGeom>
          <a:noFill/>
        </p:spPr>
        <p:txBody>
          <a:bodyPr wrap="square" rtlCol="0">
            <a:spAutoFit/>
          </a:bodyPr>
          <a:lstStyle/>
          <a:p>
            <a:r>
              <a:rPr lang="en-US" dirty="0"/>
              <a:t>12 VDC Light Bulb</a:t>
            </a:r>
          </a:p>
        </p:txBody>
      </p:sp>
      <p:sp>
        <p:nvSpPr>
          <p:cNvPr id="82" name="TextBox 81">
            <a:extLst>
              <a:ext uri="{FF2B5EF4-FFF2-40B4-BE49-F238E27FC236}">
                <a16:creationId xmlns:a16="http://schemas.microsoft.com/office/drawing/2014/main" id="{86861114-4EB3-4F46-A8CA-3F3855908FFB}"/>
              </a:ext>
            </a:extLst>
          </p:cNvPr>
          <p:cNvSpPr txBox="1"/>
          <p:nvPr/>
        </p:nvSpPr>
        <p:spPr>
          <a:xfrm>
            <a:off x="5688416" y="4487300"/>
            <a:ext cx="1101286" cy="646331"/>
          </a:xfrm>
          <a:prstGeom prst="rect">
            <a:avLst/>
          </a:prstGeom>
          <a:noFill/>
        </p:spPr>
        <p:txBody>
          <a:bodyPr wrap="square" rtlCol="0">
            <a:spAutoFit/>
          </a:bodyPr>
          <a:lstStyle/>
          <a:p>
            <a:r>
              <a:rPr lang="en-US" dirty="0"/>
              <a:t>Bridge Rectifier</a:t>
            </a:r>
          </a:p>
        </p:txBody>
      </p:sp>
      <p:sp>
        <p:nvSpPr>
          <p:cNvPr id="83" name="TextBox 82">
            <a:extLst>
              <a:ext uri="{FF2B5EF4-FFF2-40B4-BE49-F238E27FC236}">
                <a16:creationId xmlns:a16="http://schemas.microsoft.com/office/drawing/2014/main" id="{F5E0F14F-CA9F-4441-8804-4ECB94982327}"/>
              </a:ext>
            </a:extLst>
          </p:cNvPr>
          <p:cNvSpPr txBox="1"/>
          <p:nvPr/>
        </p:nvSpPr>
        <p:spPr>
          <a:xfrm>
            <a:off x="6449478" y="2209945"/>
            <a:ext cx="1302437" cy="369332"/>
          </a:xfrm>
          <a:prstGeom prst="rect">
            <a:avLst/>
          </a:prstGeom>
          <a:noFill/>
        </p:spPr>
        <p:txBody>
          <a:bodyPr wrap="square" rtlCol="0">
            <a:spAutoFit/>
          </a:bodyPr>
          <a:lstStyle/>
          <a:p>
            <a:r>
              <a:rPr lang="en-US" dirty="0"/>
              <a:t>Alternator</a:t>
            </a:r>
          </a:p>
        </p:txBody>
      </p:sp>
      <p:sp>
        <p:nvSpPr>
          <p:cNvPr id="2" name="Oval 1">
            <a:extLst>
              <a:ext uri="{FF2B5EF4-FFF2-40B4-BE49-F238E27FC236}">
                <a16:creationId xmlns:a16="http://schemas.microsoft.com/office/drawing/2014/main" id="{8159EDDE-3D4D-4091-925E-21243689BE53}"/>
              </a:ext>
            </a:extLst>
          </p:cNvPr>
          <p:cNvSpPr/>
          <p:nvPr/>
        </p:nvSpPr>
        <p:spPr>
          <a:xfrm>
            <a:off x="6530313" y="2972005"/>
            <a:ext cx="909792" cy="8512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4728460-B793-4BBD-818B-67FB477F6488}"/>
              </a:ext>
            </a:extLst>
          </p:cNvPr>
          <p:cNvSpPr/>
          <p:nvPr/>
        </p:nvSpPr>
        <p:spPr>
          <a:xfrm>
            <a:off x="6938767" y="3326766"/>
            <a:ext cx="123213" cy="15448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1D73BAEF-4694-4471-A05B-CFB7B0F20654}"/>
              </a:ext>
            </a:extLst>
          </p:cNvPr>
          <p:cNvGrpSpPr/>
          <p:nvPr/>
        </p:nvGrpSpPr>
        <p:grpSpPr>
          <a:xfrm>
            <a:off x="6415902" y="2610175"/>
            <a:ext cx="1323652" cy="793469"/>
            <a:chOff x="6415902" y="2610175"/>
            <a:chExt cx="1323652" cy="793469"/>
          </a:xfrm>
        </p:grpSpPr>
        <p:cxnSp>
          <p:nvCxnSpPr>
            <p:cNvPr id="84" name="Straight Arrow Connector 83">
              <a:extLst>
                <a:ext uri="{FF2B5EF4-FFF2-40B4-BE49-F238E27FC236}">
                  <a16:creationId xmlns:a16="http://schemas.microsoft.com/office/drawing/2014/main" id="{10332D69-126F-45B1-A054-CE7CB2384929}"/>
                </a:ext>
              </a:extLst>
            </p:cNvPr>
            <p:cNvCxnSpPr>
              <a:cxnSpLocks/>
            </p:cNvCxnSpPr>
            <p:nvPr/>
          </p:nvCxnSpPr>
          <p:spPr>
            <a:xfrm flipV="1">
              <a:off x="7000204" y="2970108"/>
              <a:ext cx="0" cy="43353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8901DD-2FD6-45ED-973A-F89A859D5979}"/>
                </a:ext>
              </a:extLst>
            </p:cNvPr>
            <p:cNvSpPr txBox="1"/>
            <p:nvPr/>
          </p:nvSpPr>
          <p:spPr>
            <a:xfrm>
              <a:off x="6415902" y="2610175"/>
              <a:ext cx="1323652" cy="461665"/>
            </a:xfrm>
            <a:prstGeom prst="rect">
              <a:avLst/>
            </a:prstGeom>
            <a:noFill/>
          </p:spPr>
          <p:txBody>
            <a:bodyPr wrap="square" rtlCol="0">
              <a:spAutoFit/>
            </a:bodyPr>
            <a:lstStyle/>
            <a:p>
              <a:r>
                <a:rPr lang="en-US" sz="2400" dirty="0">
                  <a:solidFill>
                    <a:srgbClr val="FF0000"/>
                  </a:solidFill>
                </a:rPr>
                <a:t>0.035 m</a:t>
              </a:r>
            </a:p>
          </p:txBody>
        </p:sp>
      </p:grpSp>
      <p:sp>
        <p:nvSpPr>
          <p:cNvPr id="14" name="TextBox 13">
            <a:extLst>
              <a:ext uri="{FF2B5EF4-FFF2-40B4-BE49-F238E27FC236}">
                <a16:creationId xmlns:a16="http://schemas.microsoft.com/office/drawing/2014/main" id="{8E1E12BA-6689-47D5-A405-A2B69FA9E539}"/>
              </a:ext>
            </a:extLst>
          </p:cNvPr>
          <p:cNvSpPr txBox="1"/>
          <p:nvPr/>
        </p:nvSpPr>
        <p:spPr>
          <a:xfrm>
            <a:off x="5593811" y="929656"/>
            <a:ext cx="5950634" cy="1200329"/>
          </a:xfrm>
          <a:prstGeom prst="rect">
            <a:avLst/>
          </a:prstGeom>
          <a:noFill/>
        </p:spPr>
        <p:txBody>
          <a:bodyPr wrap="square" rtlCol="0">
            <a:spAutoFit/>
          </a:bodyPr>
          <a:lstStyle/>
          <a:p>
            <a:r>
              <a:rPr lang="en-US" sz="2400" dirty="0"/>
              <a:t>A Pull Test was conducted on the alternator to determine the torque needed to get it to spin at the proper speed.</a:t>
            </a:r>
          </a:p>
        </p:txBody>
      </p:sp>
      <p:grpSp>
        <p:nvGrpSpPr>
          <p:cNvPr id="50" name="Group 49">
            <a:extLst>
              <a:ext uri="{FF2B5EF4-FFF2-40B4-BE49-F238E27FC236}">
                <a16:creationId xmlns:a16="http://schemas.microsoft.com/office/drawing/2014/main" id="{83BD9FF2-F5D1-47DB-A4CE-88C5DF05AD85}"/>
              </a:ext>
            </a:extLst>
          </p:cNvPr>
          <p:cNvGrpSpPr/>
          <p:nvPr/>
        </p:nvGrpSpPr>
        <p:grpSpPr>
          <a:xfrm>
            <a:off x="6899974" y="2696103"/>
            <a:ext cx="4751306" cy="3133279"/>
            <a:chOff x="6899974" y="2696103"/>
            <a:chExt cx="4751306" cy="3133279"/>
          </a:xfrm>
        </p:grpSpPr>
        <p:grpSp>
          <p:nvGrpSpPr>
            <p:cNvPr id="13" name="Group 12">
              <a:extLst>
                <a:ext uri="{FF2B5EF4-FFF2-40B4-BE49-F238E27FC236}">
                  <a16:creationId xmlns:a16="http://schemas.microsoft.com/office/drawing/2014/main" id="{CE9DEC56-1CE8-4325-83A4-3977A6750A40}"/>
                </a:ext>
              </a:extLst>
            </p:cNvPr>
            <p:cNvGrpSpPr/>
            <p:nvPr/>
          </p:nvGrpSpPr>
          <p:grpSpPr>
            <a:xfrm>
              <a:off x="6899974" y="2696103"/>
              <a:ext cx="4443602" cy="997079"/>
              <a:chOff x="6899974" y="2682035"/>
              <a:chExt cx="4443602" cy="997079"/>
            </a:xfrm>
          </p:grpSpPr>
          <p:cxnSp>
            <p:nvCxnSpPr>
              <p:cNvPr id="73" name="Straight Connector 72">
                <a:extLst>
                  <a:ext uri="{FF2B5EF4-FFF2-40B4-BE49-F238E27FC236}">
                    <a16:creationId xmlns:a16="http://schemas.microsoft.com/office/drawing/2014/main" id="{4B3FF39A-D5B1-4F5A-A0B5-509CCF167564}"/>
                  </a:ext>
                </a:extLst>
              </p:cNvPr>
              <p:cNvCxnSpPr>
                <a:cxnSpLocks/>
              </p:cNvCxnSpPr>
              <p:nvPr/>
            </p:nvCxnSpPr>
            <p:spPr>
              <a:xfrm flipV="1">
                <a:off x="6899974" y="2977268"/>
                <a:ext cx="2957676" cy="1992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Rectangle: Rounded Corners 73">
                <a:extLst>
                  <a:ext uri="{FF2B5EF4-FFF2-40B4-BE49-F238E27FC236}">
                    <a16:creationId xmlns:a16="http://schemas.microsoft.com/office/drawing/2014/main" id="{0E2329E1-1F63-48E5-9ACE-6F2B73B49B0A}"/>
                  </a:ext>
                </a:extLst>
              </p:cNvPr>
              <p:cNvSpPr/>
              <p:nvPr/>
            </p:nvSpPr>
            <p:spPr>
              <a:xfrm>
                <a:off x="9045296" y="2682035"/>
                <a:ext cx="798286" cy="5904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Arrow Connector 74">
                <a:extLst>
                  <a:ext uri="{FF2B5EF4-FFF2-40B4-BE49-F238E27FC236}">
                    <a16:creationId xmlns:a16="http://schemas.microsoft.com/office/drawing/2014/main" id="{FE9EFCB3-938C-4F6F-AAE5-04C180D6E974}"/>
                  </a:ext>
                </a:extLst>
              </p:cNvPr>
              <p:cNvCxnSpPr>
                <a:cxnSpLocks/>
              </p:cNvCxnSpPr>
              <p:nvPr/>
            </p:nvCxnSpPr>
            <p:spPr>
              <a:xfrm flipV="1">
                <a:off x="9358149" y="2970108"/>
                <a:ext cx="1083083" cy="13477"/>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F309020A-360E-4D69-8489-E37FBC50CDC3}"/>
                  </a:ext>
                </a:extLst>
              </p:cNvPr>
              <p:cNvSpPr txBox="1"/>
              <p:nvPr/>
            </p:nvSpPr>
            <p:spPr>
              <a:xfrm>
                <a:off x="10458204" y="2734548"/>
                <a:ext cx="885372" cy="461665"/>
              </a:xfrm>
              <a:prstGeom prst="rect">
                <a:avLst/>
              </a:prstGeom>
              <a:noFill/>
            </p:spPr>
            <p:txBody>
              <a:bodyPr wrap="square" rtlCol="0">
                <a:spAutoFit/>
              </a:bodyPr>
              <a:lstStyle/>
              <a:p>
                <a:r>
                  <a:rPr lang="en-US" sz="2400" dirty="0">
                    <a:solidFill>
                      <a:srgbClr val="FF0000"/>
                    </a:solidFill>
                  </a:rPr>
                  <a:t>PULL</a:t>
                </a:r>
              </a:p>
            </p:txBody>
          </p:sp>
          <p:sp>
            <p:nvSpPr>
              <p:cNvPr id="68" name="TextBox 67">
                <a:extLst>
                  <a:ext uri="{FF2B5EF4-FFF2-40B4-BE49-F238E27FC236}">
                    <a16:creationId xmlns:a16="http://schemas.microsoft.com/office/drawing/2014/main" id="{6CC727C2-617D-4AD2-8697-AB0C70656C01}"/>
                  </a:ext>
                </a:extLst>
              </p:cNvPr>
              <p:cNvSpPr txBox="1"/>
              <p:nvPr/>
            </p:nvSpPr>
            <p:spPr>
              <a:xfrm>
                <a:off x="8937080" y="3309782"/>
                <a:ext cx="1101286" cy="369332"/>
              </a:xfrm>
              <a:prstGeom prst="rect">
                <a:avLst/>
              </a:prstGeom>
              <a:noFill/>
            </p:spPr>
            <p:txBody>
              <a:bodyPr wrap="square" rtlCol="0">
                <a:spAutoFit/>
              </a:bodyPr>
              <a:lstStyle/>
              <a:p>
                <a:r>
                  <a:rPr lang="en-US" dirty="0"/>
                  <a:t>Load Cell</a:t>
                </a:r>
              </a:p>
            </p:txBody>
          </p:sp>
        </p:grpSp>
        <p:sp>
          <p:nvSpPr>
            <p:cNvPr id="25" name="TextBox 24">
              <a:extLst>
                <a:ext uri="{FF2B5EF4-FFF2-40B4-BE49-F238E27FC236}">
                  <a16:creationId xmlns:a16="http://schemas.microsoft.com/office/drawing/2014/main" id="{3D9B8218-E3B6-4EAC-9B84-9878AA97C96F}"/>
                </a:ext>
              </a:extLst>
            </p:cNvPr>
            <p:cNvSpPr txBox="1"/>
            <p:nvPr/>
          </p:nvSpPr>
          <p:spPr>
            <a:xfrm>
              <a:off x="8064020" y="4629053"/>
              <a:ext cx="3587260" cy="1200329"/>
            </a:xfrm>
            <a:prstGeom prst="rect">
              <a:avLst/>
            </a:prstGeom>
            <a:noFill/>
          </p:spPr>
          <p:txBody>
            <a:bodyPr wrap="square" rtlCol="0">
              <a:spAutoFit/>
            </a:bodyPr>
            <a:lstStyle/>
            <a:p>
              <a:r>
                <a:rPr lang="en-US" sz="2400" dirty="0"/>
                <a:t>The cord was pulled at a speed that caused the bulb to illuminate brightly…</a:t>
              </a:r>
            </a:p>
          </p:txBody>
        </p:sp>
      </p:grpSp>
      <p:sp>
        <p:nvSpPr>
          <p:cNvPr id="54" name="TextBox 53">
            <a:extLst>
              <a:ext uri="{FF2B5EF4-FFF2-40B4-BE49-F238E27FC236}">
                <a16:creationId xmlns:a16="http://schemas.microsoft.com/office/drawing/2014/main" id="{4979399D-4821-4C13-8D5A-75A4977BB875}"/>
              </a:ext>
            </a:extLst>
          </p:cNvPr>
          <p:cNvSpPr txBox="1"/>
          <p:nvPr/>
        </p:nvSpPr>
        <p:spPr>
          <a:xfrm>
            <a:off x="1254962" y="5529605"/>
            <a:ext cx="3070176" cy="1015663"/>
          </a:xfrm>
          <a:prstGeom prst="rect">
            <a:avLst/>
          </a:prstGeom>
          <a:noFill/>
        </p:spPr>
        <p:txBody>
          <a:bodyPr wrap="square" rtlCol="0">
            <a:spAutoFit/>
          </a:bodyPr>
          <a:lstStyle/>
          <a:p>
            <a:r>
              <a:rPr lang="en-US" sz="2000" b="1" dirty="0"/>
              <a:t>Note:  </a:t>
            </a:r>
            <a:r>
              <a:rPr lang="en-US" sz="2000" dirty="0"/>
              <a:t>The wheel is not connected to the alternator pulley in this test.</a:t>
            </a:r>
          </a:p>
        </p:txBody>
      </p:sp>
    </p:spTree>
    <p:extLst>
      <p:ext uri="{BB962C8B-B14F-4D97-AF65-F5344CB8AC3E}">
        <p14:creationId xmlns:p14="http://schemas.microsoft.com/office/powerpoint/2010/main" val="265359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F032252-621B-49D1-9EE5-2536EF91E739}"/>
              </a:ext>
            </a:extLst>
          </p:cNvPr>
          <p:cNvSpPr>
            <a:spLocks noGrp="1"/>
          </p:cNvSpPr>
          <p:nvPr>
            <p:ph type="sldNum" sz="quarter" idx="12"/>
          </p:nvPr>
        </p:nvSpPr>
        <p:spPr/>
        <p:txBody>
          <a:bodyPr/>
          <a:lstStyle/>
          <a:p>
            <a:fld id="{6CC3B4F2-E589-42AA-B4B2-E5201966EA6B}" type="slidenum">
              <a:rPr lang="en-US" smtClean="0"/>
              <a:t>18</a:t>
            </a:fld>
            <a:endParaRPr lang="en-US"/>
          </a:p>
        </p:txBody>
      </p:sp>
      <p:sp>
        <p:nvSpPr>
          <p:cNvPr id="3" name="TextBox 2">
            <a:extLst>
              <a:ext uri="{FF2B5EF4-FFF2-40B4-BE49-F238E27FC236}">
                <a16:creationId xmlns:a16="http://schemas.microsoft.com/office/drawing/2014/main" id="{3BF60C1E-84B7-4829-8299-0BB07B90D36C}"/>
              </a:ext>
            </a:extLst>
          </p:cNvPr>
          <p:cNvSpPr txBox="1"/>
          <p:nvPr/>
        </p:nvSpPr>
        <p:spPr>
          <a:xfrm>
            <a:off x="4328161" y="213231"/>
            <a:ext cx="3535678" cy="584775"/>
          </a:xfrm>
          <a:prstGeom prst="rect">
            <a:avLst/>
          </a:prstGeom>
          <a:noFill/>
        </p:spPr>
        <p:txBody>
          <a:bodyPr wrap="square" rtlCol="0">
            <a:spAutoFit/>
          </a:bodyPr>
          <a:lstStyle/>
          <a:p>
            <a:pPr algn="ctr"/>
            <a:r>
              <a:rPr lang="en-US" sz="3200" dirty="0">
                <a:solidFill>
                  <a:srgbClr val="FF0000"/>
                </a:solidFill>
              </a:rPr>
              <a:t>Alternator Pull Test </a:t>
            </a:r>
          </a:p>
        </p:txBody>
      </p:sp>
      <p:grpSp>
        <p:nvGrpSpPr>
          <p:cNvPr id="11" name="Group 10">
            <a:extLst>
              <a:ext uri="{FF2B5EF4-FFF2-40B4-BE49-F238E27FC236}">
                <a16:creationId xmlns:a16="http://schemas.microsoft.com/office/drawing/2014/main" id="{2AED31EA-B649-439B-9BC0-6AAA401D422A}"/>
              </a:ext>
            </a:extLst>
          </p:cNvPr>
          <p:cNvGrpSpPr/>
          <p:nvPr/>
        </p:nvGrpSpPr>
        <p:grpSpPr>
          <a:xfrm>
            <a:off x="1526529" y="1077354"/>
            <a:ext cx="8835544" cy="5091891"/>
            <a:chOff x="1526529" y="1077354"/>
            <a:chExt cx="8835544" cy="5091891"/>
          </a:xfrm>
        </p:grpSpPr>
        <p:pic>
          <p:nvPicPr>
            <p:cNvPr id="4" name="Picture 3">
              <a:extLst>
                <a:ext uri="{FF2B5EF4-FFF2-40B4-BE49-F238E27FC236}">
                  <a16:creationId xmlns:a16="http://schemas.microsoft.com/office/drawing/2014/main" id="{D394B6BC-C343-48A1-9880-876828C870F4}"/>
                </a:ext>
              </a:extLst>
            </p:cNvPr>
            <p:cNvPicPr>
              <a:picLocks noChangeAspect="1"/>
            </p:cNvPicPr>
            <p:nvPr/>
          </p:nvPicPr>
          <p:blipFill>
            <a:blip r:embed="rId2"/>
            <a:stretch>
              <a:fillRect/>
            </a:stretch>
          </p:blipFill>
          <p:spPr>
            <a:xfrm>
              <a:off x="1526529" y="1077354"/>
              <a:ext cx="8835544" cy="5091891"/>
            </a:xfrm>
            <a:prstGeom prst="rect">
              <a:avLst/>
            </a:prstGeom>
          </p:spPr>
        </p:pic>
        <p:cxnSp>
          <p:nvCxnSpPr>
            <p:cNvPr id="5" name="Straight Arrow Connector 4">
              <a:extLst>
                <a:ext uri="{FF2B5EF4-FFF2-40B4-BE49-F238E27FC236}">
                  <a16:creationId xmlns:a16="http://schemas.microsoft.com/office/drawing/2014/main" id="{9C4C7E92-6A71-4DC1-9520-659E648ED7FC}"/>
                </a:ext>
              </a:extLst>
            </p:cNvPr>
            <p:cNvCxnSpPr>
              <a:cxnSpLocks/>
            </p:cNvCxnSpPr>
            <p:nvPr/>
          </p:nvCxnSpPr>
          <p:spPr>
            <a:xfrm flipV="1">
              <a:off x="5944301" y="2419611"/>
              <a:ext cx="1451253" cy="16903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49DB1E1-07C8-44CC-8A52-543CD1EABDE0}"/>
                </a:ext>
              </a:extLst>
            </p:cNvPr>
            <p:cNvSpPr txBox="1"/>
            <p:nvPr/>
          </p:nvSpPr>
          <p:spPr>
            <a:xfrm>
              <a:off x="6571453" y="1247711"/>
              <a:ext cx="2842050" cy="892552"/>
            </a:xfrm>
            <a:prstGeom prst="rect">
              <a:avLst/>
            </a:prstGeom>
            <a:noFill/>
          </p:spPr>
          <p:txBody>
            <a:bodyPr wrap="square" rtlCol="0">
              <a:spAutoFit/>
            </a:bodyPr>
            <a:lstStyle/>
            <a:p>
              <a:r>
                <a:rPr lang="en-US" sz="3200" dirty="0">
                  <a:solidFill>
                    <a:srgbClr val="FF0000"/>
                  </a:solidFill>
                </a:rPr>
                <a:t>25 N</a:t>
              </a:r>
            </a:p>
            <a:p>
              <a:r>
                <a:rPr lang="en-US" sz="2000" dirty="0">
                  <a:solidFill>
                    <a:srgbClr val="FF0000"/>
                  </a:solidFill>
                </a:rPr>
                <a:t>(with electrical load)</a:t>
              </a:r>
            </a:p>
          </p:txBody>
        </p:sp>
        <p:sp>
          <p:nvSpPr>
            <p:cNvPr id="10" name="TextBox 9">
              <a:extLst>
                <a:ext uri="{FF2B5EF4-FFF2-40B4-BE49-F238E27FC236}">
                  <a16:creationId xmlns:a16="http://schemas.microsoft.com/office/drawing/2014/main" id="{29B70277-4E59-4FCB-9694-7431F99BB9F2}"/>
                </a:ext>
              </a:extLst>
            </p:cNvPr>
            <p:cNvSpPr txBox="1"/>
            <p:nvPr/>
          </p:nvSpPr>
          <p:spPr>
            <a:xfrm>
              <a:off x="5634464" y="4641135"/>
              <a:ext cx="4458750" cy="1323439"/>
            </a:xfrm>
            <a:prstGeom prst="rect">
              <a:avLst/>
            </a:prstGeom>
            <a:solidFill>
              <a:schemeClr val="bg1"/>
            </a:solidFill>
          </p:spPr>
          <p:txBody>
            <a:bodyPr wrap="square" rtlCol="0">
              <a:spAutoFit/>
            </a:bodyPr>
            <a:lstStyle/>
            <a:p>
              <a:r>
                <a:rPr lang="en-US" sz="2000" b="1" dirty="0">
                  <a:solidFill>
                    <a:srgbClr val="FF0000"/>
                  </a:solidFill>
                </a:rPr>
                <a:t>NOTE:</a:t>
              </a:r>
              <a:r>
                <a:rPr lang="en-US" sz="2000" dirty="0">
                  <a:solidFill>
                    <a:srgbClr val="FF0000"/>
                  </a:solidFill>
                </a:rPr>
                <a:t>  The force required depends on the speed of the pull.  All pull tests were conducted at a speed near the expected operational speed.</a:t>
              </a:r>
            </a:p>
          </p:txBody>
        </p:sp>
      </p:grpSp>
    </p:spTree>
    <p:extLst>
      <p:ext uri="{BB962C8B-B14F-4D97-AF65-F5344CB8AC3E}">
        <p14:creationId xmlns:p14="http://schemas.microsoft.com/office/powerpoint/2010/main" val="127013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E85C4C-FF49-4B7A-AD20-C13B6186E844}"/>
              </a:ext>
            </a:extLst>
          </p:cNvPr>
          <p:cNvSpPr>
            <a:spLocks noGrp="1"/>
          </p:cNvSpPr>
          <p:nvPr>
            <p:ph type="sldNum" sz="quarter" idx="12"/>
          </p:nvPr>
        </p:nvSpPr>
        <p:spPr/>
        <p:txBody>
          <a:bodyPr/>
          <a:lstStyle/>
          <a:p>
            <a:fld id="{6CC3B4F2-E589-42AA-B4B2-E5201966EA6B}" type="slidenum">
              <a:rPr lang="en-US" smtClean="0"/>
              <a:t>19</a:t>
            </a:fld>
            <a:endParaRPr lang="en-US"/>
          </a:p>
        </p:txBody>
      </p:sp>
      <p:pic>
        <p:nvPicPr>
          <p:cNvPr id="3" name="Picture 2">
            <a:extLst>
              <a:ext uri="{FF2B5EF4-FFF2-40B4-BE49-F238E27FC236}">
                <a16:creationId xmlns:a16="http://schemas.microsoft.com/office/drawing/2014/main" id="{409EFB64-0C26-4A09-84D5-1FBA49FBFF11}"/>
              </a:ext>
            </a:extLst>
          </p:cNvPr>
          <p:cNvPicPr>
            <a:picLocks noChangeAspect="1"/>
          </p:cNvPicPr>
          <p:nvPr/>
        </p:nvPicPr>
        <p:blipFill>
          <a:blip r:embed="rId2"/>
          <a:stretch>
            <a:fillRect/>
          </a:stretch>
        </p:blipFill>
        <p:spPr>
          <a:xfrm>
            <a:off x="1069145" y="987078"/>
            <a:ext cx="4396886" cy="2740861"/>
          </a:xfrm>
          <a:prstGeom prst="rect">
            <a:avLst/>
          </a:prstGeom>
        </p:spPr>
      </p:pic>
      <p:pic>
        <p:nvPicPr>
          <p:cNvPr id="4" name="Picture 3">
            <a:extLst>
              <a:ext uri="{FF2B5EF4-FFF2-40B4-BE49-F238E27FC236}">
                <a16:creationId xmlns:a16="http://schemas.microsoft.com/office/drawing/2014/main" id="{2BC636A5-EC20-4EC5-831D-A6FAEFA63D88}"/>
              </a:ext>
            </a:extLst>
          </p:cNvPr>
          <p:cNvPicPr>
            <a:picLocks noChangeAspect="1"/>
          </p:cNvPicPr>
          <p:nvPr/>
        </p:nvPicPr>
        <p:blipFill>
          <a:blip r:embed="rId3"/>
          <a:stretch>
            <a:fillRect/>
          </a:stretch>
        </p:blipFill>
        <p:spPr>
          <a:xfrm>
            <a:off x="972284" y="3930015"/>
            <a:ext cx="4598521" cy="2608897"/>
          </a:xfrm>
          <a:prstGeom prst="rect">
            <a:avLst/>
          </a:prstGeom>
        </p:spPr>
      </p:pic>
      <p:sp>
        <p:nvSpPr>
          <p:cNvPr id="5" name="TextBox 4">
            <a:extLst>
              <a:ext uri="{FF2B5EF4-FFF2-40B4-BE49-F238E27FC236}">
                <a16:creationId xmlns:a16="http://schemas.microsoft.com/office/drawing/2014/main" id="{D6190DAE-830E-4207-9B5C-38DAFA19EA75}"/>
              </a:ext>
            </a:extLst>
          </p:cNvPr>
          <p:cNvSpPr txBox="1"/>
          <p:nvPr/>
        </p:nvSpPr>
        <p:spPr>
          <a:xfrm>
            <a:off x="3671669" y="200227"/>
            <a:ext cx="4723592" cy="584775"/>
          </a:xfrm>
          <a:prstGeom prst="rect">
            <a:avLst/>
          </a:prstGeom>
          <a:noFill/>
        </p:spPr>
        <p:txBody>
          <a:bodyPr wrap="square" rtlCol="0">
            <a:spAutoFit/>
          </a:bodyPr>
          <a:lstStyle/>
          <a:p>
            <a:pPr algn="ctr"/>
            <a:r>
              <a:rPr lang="en-US" sz="3200" dirty="0">
                <a:solidFill>
                  <a:srgbClr val="FF0000"/>
                </a:solidFill>
              </a:rPr>
              <a:t>Alternator Pull Test Results </a:t>
            </a:r>
          </a:p>
        </p:txBody>
      </p:sp>
      <p:sp>
        <p:nvSpPr>
          <p:cNvPr id="6" name="TextBox 5">
            <a:extLst>
              <a:ext uri="{FF2B5EF4-FFF2-40B4-BE49-F238E27FC236}">
                <a16:creationId xmlns:a16="http://schemas.microsoft.com/office/drawing/2014/main" id="{D73E72A1-347A-4FA8-8970-40CF2A1BA295}"/>
              </a:ext>
            </a:extLst>
          </p:cNvPr>
          <p:cNvSpPr txBox="1"/>
          <p:nvPr/>
        </p:nvSpPr>
        <p:spPr>
          <a:xfrm>
            <a:off x="5790224" y="1357540"/>
            <a:ext cx="5971821" cy="1354217"/>
          </a:xfrm>
          <a:prstGeom prst="rect">
            <a:avLst/>
          </a:prstGeom>
          <a:noFill/>
        </p:spPr>
        <p:txBody>
          <a:bodyPr wrap="square" rtlCol="0">
            <a:spAutoFit/>
          </a:bodyPr>
          <a:lstStyle/>
          <a:p>
            <a:r>
              <a:rPr lang="en-US" sz="2400" dirty="0"/>
              <a:t>No Electrical Load:</a:t>
            </a:r>
          </a:p>
          <a:p>
            <a:endParaRPr lang="en-US" sz="1000" dirty="0"/>
          </a:p>
          <a:p>
            <a:r>
              <a:rPr lang="en-US" sz="2400" dirty="0"/>
              <a:t>Torque</a:t>
            </a:r>
            <a:r>
              <a:rPr lang="en-US" sz="2400" baseline="-25000" dirty="0"/>
              <a:t>Required</a:t>
            </a:r>
            <a:r>
              <a:rPr lang="en-US" sz="2400" dirty="0"/>
              <a:t>   =   Force  x  Radius</a:t>
            </a:r>
          </a:p>
          <a:p>
            <a:r>
              <a:rPr lang="en-US" sz="2400" b="1" dirty="0"/>
              <a:t>Torque</a:t>
            </a:r>
            <a:r>
              <a:rPr lang="en-US" sz="2400" b="1" baseline="-25000" dirty="0"/>
              <a:t>Required</a:t>
            </a:r>
            <a:r>
              <a:rPr lang="en-US" sz="2400" b="1" dirty="0"/>
              <a:t> </a:t>
            </a:r>
            <a:r>
              <a:rPr lang="en-US" sz="2400" dirty="0"/>
              <a:t>  =   17 N  x  0.035 m   =  </a:t>
            </a:r>
            <a:r>
              <a:rPr lang="en-US" sz="2400" b="1" dirty="0"/>
              <a:t>0.6 Nm  </a:t>
            </a:r>
          </a:p>
        </p:txBody>
      </p:sp>
      <p:sp>
        <p:nvSpPr>
          <p:cNvPr id="7" name="TextBox 6">
            <a:extLst>
              <a:ext uri="{FF2B5EF4-FFF2-40B4-BE49-F238E27FC236}">
                <a16:creationId xmlns:a16="http://schemas.microsoft.com/office/drawing/2014/main" id="{96C53391-DED2-466B-AFD3-8CE8BF537252}"/>
              </a:ext>
            </a:extLst>
          </p:cNvPr>
          <p:cNvSpPr txBox="1"/>
          <p:nvPr/>
        </p:nvSpPr>
        <p:spPr>
          <a:xfrm>
            <a:off x="5790223" y="4255270"/>
            <a:ext cx="5971821" cy="1354217"/>
          </a:xfrm>
          <a:prstGeom prst="rect">
            <a:avLst/>
          </a:prstGeom>
          <a:noFill/>
        </p:spPr>
        <p:txBody>
          <a:bodyPr wrap="square" rtlCol="0">
            <a:spAutoFit/>
          </a:bodyPr>
          <a:lstStyle/>
          <a:p>
            <a:r>
              <a:rPr lang="en-US" sz="2400" dirty="0"/>
              <a:t>Small Electrical Load:</a:t>
            </a:r>
          </a:p>
          <a:p>
            <a:endParaRPr lang="en-US" sz="1000" dirty="0"/>
          </a:p>
          <a:p>
            <a:r>
              <a:rPr lang="en-US" sz="2400" dirty="0"/>
              <a:t>Torque</a:t>
            </a:r>
            <a:r>
              <a:rPr lang="en-US" sz="2400" baseline="-25000" dirty="0"/>
              <a:t>Required</a:t>
            </a:r>
            <a:r>
              <a:rPr lang="en-US" sz="2400" dirty="0"/>
              <a:t>   =   Force  x  Radius</a:t>
            </a:r>
          </a:p>
          <a:p>
            <a:r>
              <a:rPr lang="en-US" sz="2400" b="1" dirty="0"/>
              <a:t>Torque</a:t>
            </a:r>
            <a:r>
              <a:rPr lang="en-US" sz="2400" b="1" baseline="-25000" dirty="0"/>
              <a:t>Required</a:t>
            </a:r>
            <a:r>
              <a:rPr lang="en-US" sz="2400" b="1" dirty="0"/>
              <a:t> </a:t>
            </a:r>
            <a:r>
              <a:rPr lang="en-US" sz="2400" dirty="0"/>
              <a:t>  =   </a:t>
            </a:r>
            <a:r>
              <a:rPr lang="en-US" sz="2400" b="1" dirty="0">
                <a:solidFill>
                  <a:srgbClr val="FF0000"/>
                </a:solidFill>
              </a:rPr>
              <a:t>25 N</a:t>
            </a:r>
            <a:r>
              <a:rPr lang="en-US" sz="2400" dirty="0"/>
              <a:t>  x  0.035 m   =  </a:t>
            </a:r>
            <a:r>
              <a:rPr lang="en-US" sz="2400" b="1" dirty="0"/>
              <a:t>0.9 Nm  </a:t>
            </a:r>
          </a:p>
        </p:txBody>
      </p:sp>
      <p:cxnSp>
        <p:nvCxnSpPr>
          <p:cNvPr id="8" name="Straight Connector 7">
            <a:extLst>
              <a:ext uri="{FF2B5EF4-FFF2-40B4-BE49-F238E27FC236}">
                <a16:creationId xmlns:a16="http://schemas.microsoft.com/office/drawing/2014/main" id="{725D6FA6-61D1-4509-8BA2-5E16235E3088}"/>
              </a:ext>
            </a:extLst>
          </p:cNvPr>
          <p:cNvCxnSpPr>
            <a:cxnSpLocks/>
          </p:cNvCxnSpPr>
          <p:nvPr/>
        </p:nvCxnSpPr>
        <p:spPr>
          <a:xfrm>
            <a:off x="1434905" y="1849908"/>
            <a:ext cx="3426119"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A14D5FD-898A-48B0-9A31-8F0745F824FA}"/>
              </a:ext>
            </a:extLst>
          </p:cNvPr>
          <p:cNvCxnSpPr>
            <a:cxnSpLocks/>
          </p:cNvCxnSpPr>
          <p:nvPr/>
        </p:nvCxnSpPr>
        <p:spPr>
          <a:xfrm>
            <a:off x="1434905" y="4958868"/>
            <a:ext cx="3285538"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92E2A65-0BD9-4D0C-9028-152FB2432C8D}"/>
              </a:ext>
            </a:extLst>
          </p:cNvPr>
          <p:cNvSpPr txBox="1"/>
          <p:nvPr/>
        </p:nvSpPr>
        <p:spPr>
          <a:xfrm>
            <a:off x="4804752" y="1651174"/>
            <a:ext cx="661279" cy="369332"/>
          </a:xfrm>
          <a:prstGeom prst="rect">
            <a:avLst/>
          </a:prstGeom>
          <a:noFill/>
        </p:spPr>
        <p:txBody>
          <a:bodyPr wrap="square" rtlCol="0">
            <a:spAutoFit/>
          </a:bodyPr>
          <a:lstStyle/>
          <a:p>
            <a:r>
              <a:rPr lang="en-US" dirty="0"/>
              <a:t>17 N</a:t>
            </a:r>
          </a:p>
        </p:txBody>
      </p:sp>
      <p:sp>
        <p:nvSpPr>
          <p:cNvPr id="14" name="TextBox 13">
            <a:extLst>
              <a:ext uri="{FF2B5EF4-FFF2-40B4-BE49-F238E27FC236}">
                <a16:creationId xmlns:a16="http://schemas.microsoft.com/office/drawing/2014/main" id="{A2F9A784-0609-431D-9D30-776ED828CAA1}"/>
              </a:ext>
            </a:extLst>
          </p:cNvPr>
          <p:cNvSpPr txBox="1"/>
          <p:nvPr/>
        </p:nvSpPr>
        <p:spPr>
          <a:xfrm>
            <a:off x="4790783" y="4779319"/>
            <a:ext cx="675248" cy="369332"/>
          </a:xfrm>
          <a:prstGeom prst="rect">
            <a:avLst/>
          </a:prstGeom>
          <a:noFill/>
        </p:spPr>
        <p:txBody>
          <a:bodyPr wrap="square" rtlCol="0">
            <a:spAutoFit/>
          </a:bodyPr>
          <a:lstStyle/>
          <a:p>
            <a:r>
              <a:rPr lang="en-US" dirty="0"/>
              <a:t>25 N</a:t>
            </a:r>
          </a:p>
        </p:txBody>
      </p:sp>
      <p:sp>
        <p:nvSpPr>
          <p:cNvPr id="18" name="Rectangle: Rounded Corners 17">
            <a:extLst>
              <a:ext uri="{FF2B5EF4-FFF2-40B4-BE49-F238E27FC236}">
                <a16:creationId xmlns:a16="http://schemas.microsoft.com/office/drawing/2014/main" id="{4163EC42-50CE-498E-A31C-6744D36D0500}"/>
              </a:ext>
            </a:extLst>
          </p:cNvPr>
          <p:cNvSpPr/>
          <p:nvPr/>
        </p:nvSpPr>
        <p:spPr>
          <a:xfrm>
            <a:off x="10466363" y="4958868"/>
            <a:ext cx="1153551" cy="8370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984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5CB0C0-F72B-4B74-88D3-31CB9330434F}"/>
              </a:ext>
            </a:extLst>
          </p:cNvPr>
          <p:cNvSpPr>
            <a:spLocks noGrp="1"/>
          </p:cNvSpPr>
          <p:nvPr>
            <p:ph type="sldNum" sz="quarter" idx="12"/>
          </p:nvPr>
        </p:nvSpPr>
        <p:spPr/>
        <p:txBody>
          <a:bodyPr/>
          <a:lstStyle/>
          <a:p>
            <a:fld id="{6CC3B4F2-E589-42AA-B4B2-E5201966EA6B}" type="slidenum">
              <a:rPr lang="en-US" smtClean="0"/>
              <a:t>2</a:t>
            </a:fld>
            <a:endParaRPr lang="en-US"/>
          </a:p>
        </p:txBody>
      </p:sp>
      <p:sp>
        <p:nvSpPr>
          <p:cNvPr id="3" name="TextBox 2">
            <a:extLst>
              <a:ext uri="{FF2B5EF4-FFF2-40B4-BE49-F238E27FC236}">
                <a16:creationId xmlns:a16="http://schemas.microsoft.com/office/drawing/2014/main" id="{9517C2CD-D510-400E-93B8-1D1535FE1EAC}"/>
              </a:ext>
            </a:extLst>
          </p:cNvPr>
          <p:cNvSpPr txBox="1"/>
          <p:nvPr/>
        </p:nvSpPr>
        <p:spPr>
          <a:xfrm>
            <a:off x="1294228" y="1420837"/>
            <a:ext cx="9509759" cy="3416320"/>
          </a:xfrm>
          <a:prstGeom prst="rect">
            <a:avLst/>
          </a:prstGeom>
          <a:noFill/>
        </p:spPr>
        <p:txBody>
          <a:bodyPr wrap="square" rtlCol="0">
            <a:spAutoFit/>
          </a:bodyPr>
          <a:lstStyle/>
          <a:p>
            <a:r>
              <a:rPr lang="en-US" sz="2400" dirty="0"/>
              <a:t>This lesson provides testing and engineering insights for developing a crude, home-built, hydroelectric generator using a Permanent Magnet Alternator (PMA), associated electrical components, and a wooden water wheel.</a:t>
            </a:r>
          </a:p>
          <a:p>
            <a:endParaRPr lang="en-US" sz="2400" dirty="0"/>
          </a:p>
          <a:p>
            <a:r>
              <a:rPr lang="en-US" sz="2400" dirty="0"/>
              <a:t>This lesson utilizes an experimental test set up for making torque and speed measurements that are used to design an appropriately sized water wheel to drive the system.  The water wheel construction and testing are addressed in Part 2 of this educational series.   </a:t>
            </a:r>
          </a:p>
        </p:txBody>
      </p:sp>
    </p:spTree>
    <p:extLst>
      <p:ext uri="{BB962C8B-B14F-4D97-AF65-F5344CB8AC3E}">
        <p14:creationId xmlns:p14="http://schemas.microsoft.com/office/powerpoint/2010/main" val="47174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Rounded Corners 68">
            <a:extLst>
              <a:ext uri="{FF2B5EF4-FFF2-40B4-BE49-F238E27FC236}">
                <a16:creationId xmlns:a16="http://schemas.microsoft.com/office/drawing/2014/main" id="{8B695AFA-6A14-4199-841C-291F943CF002}"/>
              </a:ext>
            </a:extLst>
          </p:cNvPr>
          <p:cNvSpPr/>
          <p:nvPr/>
        </p:nvSpPr>
        <p:spPr>
          <a:xfrm>
            <a:off x="10415227" y="4562264"/>
            <a:ext cx="542213" cy="1587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4B3FF39A-D5B1-4F5A-A0B5-509CCF167564}"/>
              </a:ext>
            </a:extLst>
          </p:cNvPr>
          <p:cNvCxnSpPr>
            <a:cxnSpLocks/>
            <a:stCxn id="6" idx="0"/>
            <a:endCxn id="74" idx="3"/>
          </p:cNvCxnSpPr>
          <p:nvPr/>
        </p:nvCxnSpPr>
        <p:spPr>
          <a:xfrm flipV="1">
            <a:off x="7226667" y="1288129"/>
            <a:ext cx="2957676" cy="1992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544CFB1B-48DD-4406-9ECA-713DC5B72679}"/>
              </a:ext>
            </a:extLst>
          </p:cNvPr>
          <p:cNvGrpSpPr/>
          <p:nvPr/>
        </p:nvGrpSpPr>
        <p:grpSpPr>
          <a:xfrm>
            <a:off x="4763817" y="1237712"/>
            <a:ext cx="6701350" cy="4484103"/>
            <a:chOff x="2681798" y="1255798"/>
            <a:chExt cx="6701350" cy="4484103"/>
          </a:xfrm>
        </p:grpSpPr>
        <p:grpSp>
          <p:nvGrpSpPr>
            <p:cNvPr id="27" name="Group 26">
              <a:extLst>
                <a:ext uri="{FF2B5EF4-FFF2-40B4-BE49-F238E27FC236}">
                  <a16:creationId xmlns:a16="http://schemas.microsoft.com/office/drawing/2014/main" id="{9FAC14DC-0F9B-40E9-8627-A99FB30CDC76}"/>
                </a:ext>
              </a:extLst>
            </p:cNvPr>
            <p:cNvGrpSpPr/>
            <p:nvPr/>
          </p:nvGrpSpPr>
          <p:grpSpPr>
            <a:xfrm rot="7115015">
              <a:off x="4619826" y="3688599"/>
              <a:ext cx="2185698" cy="1916905"/>
              <a:chOff x="5003969" y="1326138"/>
              <a:chExt cx="2185698" cy="1916905"/>
            </a:xfrm>
          </p:grpSpPr>
          <p:grpSp>
            <p:nvGrpSpPr>
              <p:cNvPr id="29" name="Group 28">
                <a:extLst>
                  <a:ext uri="{FF2B5EF4-FFF2-40B4-BE49-F238E27FC236}">
                    <a16:creationId xmlns:a16="http://schemas.microsoft.com/office/drawing/2014/main" id="{C7D03B7D-FA4D-45A9-9B0D-1105B375A034}"/>
                  </a:ext>
                </a:extLst>
              </p:cNvPr>
              <p:cNvGrpSpPr/>
              <p:nvPr/>
            </p:nvGrpSpPr>
            <p:grpSpPr>
              <a:xfrm>
                <a:off x="5003969" y="1326138"/>
                <a:ext cx="355822" cy="1663953"/>
                <a:chOff x="5003969" y="1326138"/>
                <a:chExt cx="299550" cy="1593103"/>
              </a:xfrm>
            </p:grpSpPr>
            <p:cxnSp>
              <p:nvCxnSpPr>
                <p:cNvPr id="36" name="Straight Connector 35">
                  <a:extLst>
                    <a:ext uri="{FF2B5EF4-FFF2-40B4-BE49-F238E27FC236}">
                      <a16:creationId xmlns:a16="http://schemas.microsoft.com/office/drawing/2014/main" id="{BD2265E5-4792-438B-A29F-CEE7CFC01FDC}"/>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A176ABF-2727-4060-BCAA-0097AE3EF859}"/>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6B1C9003-EFAC-44AC-981E-A48D165D4232}"/>
                  </a:ext>
                </a:extLst>
              </p:cNvPr>
              <p:cNvGrpSpPr/>
              <p:nvPr/>
            </p:nvGrpSpPr>
            <p:grpSpPr>
              <a:xfrm rot="2047168">
                <a:off x="5710262" y="1579090"/>
                <a:ext cx="355822" cy="1663953"/>
                <a:chOff x="5003969" y="1326138"/>
                <a:chExt cx="299550" cy="1593103"/>
              </a:xfrm>
            </p:grpSpPr>
            <p:cxnSp>
              <p:nvCxnSpPr>
                <p:cNvPr id="34" name="Straight Connector 33">
                  <a:extLst>
                    <a:ext uri="{FF2B5EF4-FFF2-40B4-BE49-F238E27FC236}">
                      <a16:creationId xmlns:a16="http://schemas.microsoft.com/office/drawing/2014/main" id="{D3DCE062-8DD5-4E15-8D67-87D4304B5C40}"/>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633CE7E-07E3-49D0-BE43-7BE92CEA694A}"/>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F7162F5-7376-4B6C-8B96-3D3C0CC2CECD}"/>
                  </a:ext>
                </a:extLst>
              </p:cNvPr>
              <p:cNvGrpSpPr/>
              <p:nvPr/>
            </p:nvGrpSpPr>
            <p:grpSpPr>
              <a:xfrm rot="4009618">
                <a:off x="6179780" y="2147741"/>
                <a:ext cx="355822" cy="1663953"/>
                <a:chOff x="5003969" y="1326138"/>
                <a:chExt cx="299550" cy="1593103"/>
              </a:xfrm>
            </p:grpSpPr>
            <p:cxnSp>
              <p:nvCxnSpPr>
                <p:cNvPr id="32" name="Straight Connector 31">
                  <a:extLst>
                    <a:ext uri="{FF2B5EF4-FFF2-40B4-BE49-F238E27FC236}">
                      <a16:creationId xmlns:a16="http://schemas.microsoft.com/office/drawing/2014/main" id="{EC2E5F8A-6ED1-48D3-9996-92ADED492971}"/>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53165C9-E6BC-4DDC-B23A-896860151661}"/>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id="{23C1D26A-DAC1-43E9-B5FC-96B86A6BBA83}"/>
                </a:ext>
              </a:extLst>
            </p:cNvPr>
            <p:cNvSpPr/>
            <p:nvPr/>
          </p:nvSpPr>
          <p:spPr>
            <a:xfrm>
              <a:off x="7723161" y="2697479"/>
              <a:ext cx="1659987" cy="146304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BBDA4724-1D24-4552-B527-280FE45CEE71}"/>
                </a:ext>
              </a:extLst>
            </p:cNvPr>
            <p:cNvCxnSpPr>
              <a:cxnSpLocks/>
            </p:cNvCxnSpPr>
            <p:nvPr/>
          </p:nvCxnSpPr>
          <p:spPr>
            <a:xfrm flipV="1">
              <a:off x="5975648" y="3624737"/>
              <a:ext cx="2791428" cy="161614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CD96DCD-3A1A-4CAD-8F0E-DEA3A93DB8B2}"/>
                </a:ext>
              </a:extLst>
            </p:cNvPr>
            <p:cNvCxnSpPr>
              <a:cxnSpLocks/>
            </p:cNvCxnSpPr>
            <p:nvPr/>
          </p:nvCxnSpPr>
          <p:spPr>
            <a:xfrm>
              <a:off x="6213284" y="1546326"/>
              <a:ext cx="2639744" cy="167179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8807ABC8-0365-48F5-97E8-47C32B3D2D30}"/>
                </a:ext>
              </a:extLst>
            </p:cNvPr>
            <p:cNvSpPr/>
            <p:nvPr/>
          </p:nvSpPr>
          <p:spPr>
            <a:xfrm>
              <a:off x="2985257" y="1326138"/>
              <a:ext cx="4318781" cy="4037428"/>
            </a:xfrm>
            <a:prstGeom prst="ellipse">
              <a:avLst/>
            </a:prstGeom>
            <a:noFill/>
            <a:ln w="1619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4F235EC3-C6F5-4DBA-804D-AD354B39424A}"/>
                </a:ext>
              </a:extLst>
            </p:cNvPr>
            <p:cNvSpPr/>
            <p:nvPr/>
          </p:nvSpPr>
          <p:spPr>
            <a:xfrm>
              <a:off x="4572240" y="2814574"/>
              <a:ext cx="1034742" cy="1014178"/>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85A297F7-B2C2-4625-9196-E931BCE7C085}"/>
                </a:ext>
              </a:extLst>
            </p:cNvPr>
            <p:cNvGrpSpPr/>
            <p:nvPr/>
          </p:nvGrpSpPr>
          <p:grpSpPr>
            <a:xfrm rot="21374307">
              <a:off x="4933629" y="1255798"/>
              <a:ext cx="2185698" cy="1916905"/>
              <a:chOff x="5003969" y="1312070"/>
              <a:chExt cx="2185698" cy="1916905"/>
            </a:xfrm>
          </p:grpSpPr>
          <p:grpSp>
            <p:nvGrpSpPr>
              <p:cNvPr id="16" name="Group 15">
                <a:extLst>
                  <a:ext uri="{FF2B5EF4-FFF2-40B4-BE49-F238E27FC236}">
                    <a16:creationId xmlns:a16="http://schemas.microsoft.com/office/drawing/2014/main" id="{7B0D1A4F-ECE4-47B1-A1A9-58520FDDDD9B}"/>
                  </a:ext>
                </a:extLst>
              </p:cNvPr>
              <p:cNvGrpSpPr/>
              <p:nvPr/>
            </p:nvGrpSpPr>
            <p:grpSpPr>
              <a:xfrm>
                <a:off x="5003969" y="1312070"/>
                <a:ext cx="355822" cy="1663953"/>
                <a:chOff x="5003969" y="1326138"/>
                <a:chExt cx="299550" cy="1593103"/>
              </a:xfrm>
            </p:grpSpPr>
            <p:cxnSp>
              <p:nvCxnSpPr>
                <p:cNvPr id="10" name="Straight Connector 9">
                  <a:extLst>
                    <a:ext uri="{FF2B5EF4-FFF2-40B4-BE49-F238E27FC236}">
                      <a16:creationId xmlns:a16="http://schemas.microsoft.com/office/drawing/2014/main" id="{4CCB4479-E800-46EB-90F4-D3378630B0F8}"/>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CDA424F-12AE-4487-AD8B-CDB185CADB61}"/>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AF36B8D2-F1D2-403B-A557-FB42499291C4}"/>
                  </a:ext>
                </a:extLst>
              </p:cNvPr>
              <p:cNvGrpSpPr/>
              <p:nvPr/>
            </p:nvGrpSpPr>
            <p:grpSpPr>
              <a:xfrm rot="2047168">
                <a:off x="5710262" y="1565022"/>
                <a:ext cx="355822" cy="1663953"/>
                <a:chOff x="5003969" y="1326138"/>
                <a:chExt cx="299550" cy="1593103"/>
              </a:xfrm>
            </p:grpSpPr>
            <p:cxnSp>
              <p:nvCxnSpPr>
                <p:cNvPr id="18" name="Straight Connector 17">
                  <a:extLst>
                    <a:ext uri="{FF2B5EF4-FFF2-40B4-BE49-F238E27FC236}">
                      <a16:creationId xmlns:a16="http://schemas.microsoft.com/office/drawing/2014/main" id="{F9AE43D8-D0E4-4319-82B9-62040BC8D5FF}"/>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FE7F66E-EAAB-465C-866D-F66CA67BEE52}"/>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AC1FB10C-BAE1-44D0-9CB0-AC1548872690}"/>
                  </a:ext>
                </a:extLst>
              </p:cNvPr>
              <p:cNvGrpSpPr/>
              <p:nvPr/>
            </p:nvGrpSpPr>
            <p:grpSpPr>
              <a:xfrm rot="4009618">
                <a:off x="6179780" y="2133673"/>
                <a:ext cx="355822" cy="1663953"/>
                <a:chOff x="5003969" y="1326138"/>
                <a:chExt cx="299550" cy="1593103"/>
              </a:xfrm>
            </p:grpSpPr>
            <p:cxnSp>
              <p:nvCxnSpPr>
                <p:cNvPr id="21" name="Straight Connector 20">
                  <a:extLst>
                    <a:ext uri="{FF2B5EF4-FFF2-40B4-BE49-F238E27FC236}">
                      <a16:creationId xmlns:a16="http://schemas.microsoft.com/office/drawing/2014/main" id="{A5125EBF-6908-423A-813C-C075E6C9B1FE}"/>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AEA8EC9-D04F-497F-823E-07F8EFE49E77}"/>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2E0AC347-C305-4BA4-BD7E-0B2B4617A471}"/>
                </a:ext>
              </a:extLst>
            </p:cNvPr>
            <p:cNvGrpSpPr/>
            <p:nvPr/>
          </p:nvGrpSpPr>
          <p:grpSpPr>
            <a:xfrm rot="14238300">
              <a:off x="2547402" y="2229029"/>
              <a:ext cx="2185698" cy="1916905"/>
              <a:chOff x="5003969" y="1326138"/>
              <a:chExt cx="2185698" cy="1916905"/>
            </a:xfrm>
          </p:grpSpPr>
          <p:grpSp>
            <p:nvGrpSpPr>
              <p:cNvPr id="39" name="Group 38">
                <a:extLst>
                  <a:ext uri="{FF2B5EF4-FFF2-40B4-BE49-F238E27FC236}">
                    <a16:creationId xmlns:a16="http://schemas.microsoft.com/office/drawing/2014/main" id="{CE56279B-22C6-4708-AFDD-8954212035B0}"/>
                  </a:ext>
                </a:extLst>
              </p:cNvPr>
              <p:cNvGrpSpPr/>
              <p:nvPr/>
            </p:nvGrpSpPr>
            <p:grpSpPr>
              <a:xfrm>
                <a:off x="5003969" y="1326138"/>
                <a:ext cx="355822" cy="1663953"/>
                <a:chOff x="5003969" y="1326138"/>
                <a:chExt cx="299550" cy="1593103"/>
              </a:xfrm>
            </p:grpSpPr>
            <p:cxnSp>
              <p:nvCxnSpPr>
                <p:cNvPr id="46" name="Straight Connector 45">
                  <a:extLst>
                    <a:ext uri="{FF2B5EF4-FFF2-40B4-BE49-F238E27FC236}">
                      <a16:creationId xmlns:a16="http://schemas.microsoft.com/office/drawing/2014/main" id="{838315D9-CE2C-482D-9C96-973416C31A14}"/>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3F42FB7-2DCF-4BD0-B9B1-FEF6690E55B0}"/>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DC81E5B7-D2F0-4302-B95D-FE2F2C502F87}"/>
                  </a:ext>
                </a:extLst>
              </p:cNvPr>
              <p:cNvGrpSpPr/>
              <p:nvPr/>
            </p:nvGrpSpPr>
            <p:grpSpPr>
              <a:xfrm rot="2047168">
                <a:off x="5710262" y="1579090"/>
                <a:ext cx="355822" cy="1663953"/>
                <a:chOff x="5003969" y="1326138"/>
                <a:chExt cx="299550" cy="1593103"/>
              </a:xfrm>
            </p:grpSpPr>
            <p:cxnSp>
              <p:nvCxnSpPr>
                <p:cNvPr id="44" name="Straight Connector 43">
                  <a:extLst>
                    <a:ext uri="{FF2B5EF4-FFF2-40B4-BE49-F238E27FC236}">
                      <a16:creationId xmlns:a16="http://schemas.microsoft.com/office/drawing/2014/main" id="{E39B5185-19D2-4E01-973E-86A791EE5BF2}"/>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8690067-629E-44C8-92C0-8F96DFF3402A}"/>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C2B79C4E-A126-4870-844B-0B43D1AE3916}"/>
                  </a:ext>
                </a:extLst>
              </p:cNvPr>
              <p:cNvGrpSpPr/>
              <p:nvPr/>
            </p:nvGrpSpPr>
            <p:grpSpPr>
              <a:xfrm rot="4009618">
                <a:off x="6179780" y="2147741"/>
                <a:ext cx="355822" cy="1663953"/>
                <a:chOff x="5003969" y="1326138"/>
                <a:chExt cx="299550" cy="1593103"/>
              </a:xfrm>
            </p:grpSpPr>
            <p:cxnSp>
              <p:nvCxnSpPr>
                <p:cNvPr id="42" name="Straight Connector 41">
                  <a:extLst>
                    <a:ext uri="{FF2B5EF4-FFF2-40B4-BE49-F238E27FC236}">
                      <a16:creationId xmlns:a16="http://schemas.microsoft.com/office/drawing/2014/main" id="{A99774C7-94D8-4EF5-A9F9-46CBD9A6695F}"/>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E5B3B54-86B9-46CF-A002-F435963F4969}"/>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2" name="Oval 1">
              <a:extLst>
                <a:ext uri="{FF2B5EF4-FFF2-40B4-BE49-F238E27FC236}">
                  <a16:creationId xmlns:a16="http://schemas.microsoft.com/office/drawing/2014/main" id="{8159EDDE-3D4D-4091-925E-21243689BE53}"/>
                </a:ext>
              </a:extLst>
            </p:cNvPr>
            <p:cNvSpPr/>
            <p:nvPr/>
          </p:nvSpPr>
          <p:spPr>
            <a:xfrm>
              <a:off x="8091827" y="2990091"/>
              <a:ext cx="909792" cy="8512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4728460-B793-4BBD-818B-67FB477F6488}"/>
                </a:ext>
              </a:extLst>
            </p:cNvPr>
            <p:cNvSpPr/>
            <p:nvPr/>
          </p:nvSpPr>
          <p:spPr>
            <a:xfrm>
              <a:off x="8500281" y="3344852"/>
              <a:ext cx="123213" cy="15448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F986EA07-F851-486C-9A5C-1B257E43AD96}"/>
              </a:ext>
            </a:extLst>
          </p:cNvPr>
          <p:cNvSpPr txBox="1"/>
          <p:nvPr/>
        </p:nvSpPr>
        <p:spPr>
          <a:xfrm>
            <a:off x="1382414" y="145378"/>
            <a:ext cx="9563239" cy="584775"/>
          </a:xfrm>
          <a:prstGeom prst="rect">
            <a:avLst/>
          </a:prstGeom>
          <a:noFill/>
        </p:spPr>
        <p:txBody>
          <a:bodyPr wrap="square" rtlCol="0">
            <a:spAutoFit/>
          </a:bodyPr>
          <a:lstStyle/>
          <a:p>
            <a:pPr algn="ctr"/>
            <a:r>
              <a:rPr lang="en-US" sz="3200" dirty="0">
                <a:solidFill>
                  <a:srgbClr val="FF0000"/>
                </a:solidFill>
              </a:rPr>
              <a:t>Determining the Torque Required to Drive the System</a:t>
            </a:r>
          </a:p>
        </p:txBody>
      </p:sp>
      <p:sp>
        <p:nvSpPr>
          <p:cNvPr id="74" name="Rectangle: Rounded Corners 73">
            <a:extLst>
              <a:ext uri="{FF2B5EF4-FFF2-40B4-BE49-F238E27FC236}">
                <a16:creationId xmlns:a16="http://schemas.microsoft.com/office/drawing/2014/main" id="{0E2329E1-1F63-48E5-9ACE-6F2B73B49B0A}"/>
              </a:ext>
            </a:extLst>
          </p:cNvPr>
          <p:cNvSpPr/>
          <p:nvPr/>
        </p:nvSpPr>
        <p:spPr>
          <a:xfrm>
            <a:off x="9386057" y="992896"/>
            <a:ext cx="798286" cy="5904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Arrow Connector 74">
            <a:extLst>
              <a:ext uri="{FF2B5EF4-FFF2-40B4-BE49-F238E27FC236}">
                <a16:creationId xmlns:a16="http://schemas.microsoft.com/office/drawing/2014/main" id="{FE9EFCB3-938C-4F6F-AAE5-04C180D6E974}"/>
              </a:ext>
            </a:extLst>
          </p:cNvPr>
          <p:cNvCxnSpPr>
            <a:cxnSpLocks/>
          </p:cNvCxnSpPr>
          <p:nvPr/>
        </p:nvCxnSpPr>
        <p:spPr>
          <a:xfrm flipV="1">
            <a:off x="9698910" y="1280969"/>
            <a:ext cx="1083083" cy="13477"/>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F309020A-360E-4D69-8489-E37FBC50CDC3}"/>
              </a:ext>
            </a:extLst>
          </p:cNvPr>
          <p:cNvSpPr txBox="1"/>
          <p:nvPr/>
        </p:nvSpPr>
        <p:spPr>
          <a:xfrm>
            <a:off x="10798965" y="1045409"/>
            <a:ext cx="885372" cy="461665"/>
          </a:xfrm>
          <a:prstGeom prst="rect">
            <a:avLst/>
          </a:prstGeom>
          <a:noFill/>
        </p:spPr>
        <p:txBody>
          <a:bodyPr wrap="square" rtlCol="0">
            <a:spAutoFit/>
          </a:bodyPr>
          <a:lstStyle/>
          <a:p>
            <a:r>
              <a:rPr lang="en-US" sz="2400" dirty="0">
                <a:solidFill>
                  <a:srgbClr val="FF0000"/>
                </a:solidFill>
              </a:rPr>
              <a:t>PULL</a:t>
            </a:r>
          </a:p>
        </p:txBody>
      </p:sp>
      <p:sp>
        <p:nvSpPr>
          <p:cNvPr id="80" name="TextBox 79">
            <a:extLst>
              <a:ext uri="{FF2B5EF4-FFF2-40B4-BE49-F238E27FC236}">
                <a16:creationId xmlns:a16="http://schemas.microsoft.com/office/drawing/2014/main" id="{AFC9E521-B305-4DF2-8FA3-46B45F72FD49}"/>
              </a:ext>
            </a:extLst>
          </p:cNvPr>
          <p:cNvSpPr txBox="1"/>
          <p:nvPr/>
        </p:nvSpPr>
        <p:spPr>
          <a:xfrm>
            <a:off x="514642" y="1073866"/>
            <a:ext cx="4116322" cy="2677656"/>
          </a:xfrm>
          <a:prstGeom prst="rect">
            <a:avLst/>
          </a:prstGeom>
          <a:noFill/>
        </p:spPr>
        <p:txBody>
          <a:bodyPr wrap="square" rtlCol="0">
            <a:spAutoFit/>
          </a:bodyPr>
          <a:lstStyle/>
          <a:p>
            <a:r>
              <a:rPr lang="en-US" sz="2400" dirty="0"/>
              <a:t>The torque required to spin the wheel (which then spins the alternator) was determined by pulling on the edge of the wheel with a load cell while it is connected to the alternator via the V-belt.. </a:t>
            </a:r>
          </a:p>
        </p:txBody>
      </p:sp>
      <p:sp>
        <p:nvSpPr>
          <p:cNvPr id="7" name="Rectangle: Rounded Corners 6">
            <a:extLst>
              <a:ext uri="{FF2B5EF4-FFF2-40B4-BE49-F238E27FC236}">
                <a16:creationId xmlns:a16="http://schemas.microsoft.com/office/drawing/2014/main" id="{EB2508CB-E049-490B-8FB3-A2CCE45B10DE}"/>
              </a:ext>
            </a:extLst>
          </p:cNvPr>
          <p:cNvSpPr/>
          <p:nvPr/>
        </p:nvSpPr>
        <p:spPr>
          <a:xfrm>
            <a:off x="10262827" y="4747492"/>
            <a:ext cx="820811" cy="3450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F9D2D7E1-7F8C-41FA-8E74-53758AD06697}"/>
              </a:ext>
            </a:extLst>
          </p:cNvPr>
          <p:cNvCxnSpPr>
            <a:cxnSpLocks/>
          </p:cNvCxnSpPr>
          <p:nvPr/>
        </p:nvCxnSpPr>
        <p:spPr>
          <a:xfrm>
            <a:off x="10582300" y="4629938"/>
            <a:ext cx="0" cy="5693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7B64F95-DB74-49A1-BDB4-5127B2E16F50}"/>
              </a:ext>
            </a:extLst>
          </p:cNvPr>
          <p:cNvCxnSpPr>
            <a:cxnSpLocks/>
          </p:cNvCxnSpPr>
          <p:nvPr/>
        </p:nvCxnSpPr>
        <p:spPr>
          <a:xfrm>
            <a:off x="10481482" y="4623212"/>
            <a:ext cx="0" cy="5693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DF97E9E-2111-4F9F-AD71-973DB94B2FBE}"/>
              </a:ext>
            </a:extLst>
          </p:cNvPr>
          <p:cNvCxnSpPr>
            <a:cxnSpLocks/>
          </p:cNvCxnSpPr>
          <p:nvPr/>
        </p:nvCxnSpPr>
        <p:spPr>
          <a:xfrm>
            <a:off x="10678428" y="4627592"/>
            <a:ext cx="0" cy="5693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DE0E345-F1DC-4912-8D53-87346ECD2E98}"/>
              </a:ext>
            </a:extLst>
          </p:cNvPr>
          <p:cNvCxnSpPr>
            <a:cxnSpLocks/>
          </p:cNvCxnSpPr>
          <p:nvPr/>
        </p:nvCxnSpPr>
        <p:spPr>
          <a:xfrm>
            <a:off x="10861312" y="4627592"/>
            <a:ext cx="0" cy="5693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10EB118-AAFE-4EC5-93FC-94E7B0B9C045}"/>
              </a:ext>
            </a:extLst>
          </p:cNvPr>
          <p:cNvCxnSpPr>
            <a:cxnSpLocks/>
          </p:cNvCxnSpPr>
          <p:nvPr/>
        </p:nvCxnSpPr>
        <p:spPr>
          <a:xfrm>
            <a:off x="10760494" y="4634934"/>
            <a:ext cx="0" cy="5693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D3A96AD1-3C37-4F80-851C-05CEF93DB623}"/>
              </a:ext>
            </a:extLst>
          </p:cNvPr>
          <p:cNvCxnSpPr>
            <a:cxnSpLocks/>
          </p:cNvCxnSpPr>
          <p:nvPr/>
        </p:nvCxnSpPr>
        <p:spPr>
          <a:xfrm>
            <a:off x="10957440" y="4625246"/>
            <a:ext cx="0" cy="5693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96A319D-D680-4D11-B6D9-AF555651FAF9}"/>
              </a:ext>
            </a:extLst>
          </p:cNvPr>
          <p:cNvCxnSpPr>
            <a:cxnSpLocks/>
          </p:cNvCxnSpPr>
          <p:nvPr/>
        </p:nvCxnSpPr>
        <p:spPr>
          <a:xfrm>
            <a:off x="10383011" y="4627598"/>
            <a:ext cx="0" cy="5693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58C2CFB8-0DE5-4B28-89B8-0161F6086B59}"/>
              </a:ext>
            </a:extLst>
          </p:cNvPr>
          <p:cNvSpPr/>
          <p:nvPr/>
        </p:nvSpPr>
        <p:spPr>
          <a:xfrm>
            <a:off x="10432166" y="4114449"/>
            <a:ext cx="174874" cy="476804"/>
          </a:xfrm>
          <a:custGeom>
            <a:avLst/>
            <a:gdLst>
              <a:gd name="connsiteX0" fmla="*/ 281354 w 281354"/>
              <a:gd name="connsiteY0" fmla="*/ 0 h 675717"/>
              <a:gd name="connsiteX1" fmla="*/ 253218 w 281354"/>
              <a:gd name="connsiteY1" fmla="*/ 70339 h 675717"/>
              <a:gd name="connsiteX2" fmla="*/ 239151 w 281354"/>
              <a:gd name="connsiteY2" fmla="*/ 112542 h 675717"/>
              <a:gd name="connsiteX3" fmla="*/ 154744 w 281354"/>
              <a:gd name="connsiteY3" fmla="*/ 140677 h 675717"/>
              <a:gd name="connsiteX4" fmla="*/ 56271 w 281354"/>
              <a:gd name="connsiteY4" fmla="*/ 168813 h 675717"/>
              <a:gd name="connsiteX5" fmla="*/ 28135 w 281354"/>
              <a:gd name="connsiteY5" fmla="*/ 196948 h 675717"/>
              <a:gd name="connsiteX6" fmla="*/ 0 w 281354"/>
              <a:gd name="connsiteY6" fmla="*/ 281354 h 675717"/>
              <a:gd name="connsiteX7" fmla="*/ 14067 w 281354"/>
              <a:gd name="connsiteY7" fmla="*/ 337625 h 675717"/>
              <a:gd name="connsiteX8" fmla="*/ 112541 w 281354"/>
              <a:gd name="connsiteY8" fmla="*/ 422031 h 675717"/>
              <a:gd name="connsiteX9" fmla="*/ 154744 w 281354"/>
              <a:gd name="connsiteY9" fmla="*/ 436099 h 675717"/>
              <a:gd name="connsiteX10" fmla="*/ 182880 w 281354"/>
              <a:gd name="connsiteY10" fmla="*/ 464234 h 675717"/>
              <a:gd name="connsiteX11" fmla="*/ 140677 w 281354"/>
              <a:gd name="connsiteY11" fmla="*/ 604911 h 675717"/>
              <a:gd name="connsiteX12" fmla="*/ 84406 w 281354"/>
              <a:gd name="connsiteY12" fmla="*/ 661182 h 675717"/>
              <a:gd name="connsiteX13" fmla="*/ 0 w 281354"/>
              <a:gd name="connsiteY13" fmla="*/ 675249 h 67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354" h="675717">
                <a:moveTo>
                  <a:pt x="281354" y="0"/>
                </a:moveTo>
                <a:cubicBezTo>
                  <a:pt x="271975" y="23446"/>
                  <a:pt x="262085" y="46694"/>
                  <a:pt x="253218" y="70339"/>
                </a:cubicBezTo>
                <a:cubicBezTo>
                  <a:pt x="248011" y="84223"/>
                  <a:pt x="251218" y="103923"/>
                  <a:pt x="239151" y="112542"/>
                </a:cubicBezTo>
                <a:cubicBezTo>
                  <a:pt x="215018" y="129780"/>
                  <a:pt x="182880" y="131299"/>
                  <a:pt x="154744" y="140677"/>
                </a:cubicBezTo>
                <a:cubicBezTo>
                  <a:pt x="94192" y="160861"/>
                  <a:pt x="126937" y="151146"/>
                  <a:pt x="56271" y="168813"/>
                </a:cubicBezTo>
                <a:cubicBezTo>
                  <a:pt x="46892" y="178191"/>
                  <a:pt x="34067" y="185085"/>
                  <a:pt x="28135" y="196948"/>
                </a:cubicBezTo>
                <a:cubicBezTo>
                  <a:pt x="14872" y="223474"/>
                  <a:pt x="0" y="281354"/>
                  <a:pt x="0" y="281354"/>
                </a:cubicBezTo>
                <a:cubicBezTo>
                  <a:pt x="4689" y="300111"/>
                  <a:pt x="3820" y="321230"/>
                  <a:pt x="14067" y="337625"/>
                </a:cubicBezTo>
                <a:cubicBezTo>
                  <a:pt x="29800" y="362798"/>
                  <a:pt x="81724" y="406623"/>
                  <a:pt x="112541" y="422031"/>
                </a:cubicBezTo>
                <a:cubicBezTo>
                  <a:pt x="125804" y="428663"/>
                  <a:pt x="140676" y="431410"/>
                  <a:pt x="154744" y="436099"/>
                </a:cubicBezTo>
                <a:cubicBezTo>
                  <a:pt x="164123" y="445477"/>
                  <a:pt x="181415" y="451052"/>
                  <a:pt x="182880" y="464234"/>
                </a:cubicBezTo>
                <a:cubicBezTo>
                  <a:pt x="189332" y="522298"/>
                  <a:pt x="175522" y="564258"/>
                  <a:pt x="140677" y="604911"/>
                </a:cubicBezTo>
                <a:cubicBezTo>
                  <a:pt x="123414" y="625051"/>
                  <a:pt x="109571" y="652794"/>
                  <a:pt x="84406" y="661182"/>
                </a:cubicBezTo>
                <a:cubicBezTo>
                  <a:pt x="28857" y="679697"/>
                  <a:pt x="57032" y="675249"/>
                  <a:pt x="0" y="67524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01E981E9-25E1-44B1-81CE-827AB3F1FB3D}"/>
              </a:ext>
            </a:extLst>
          </p:cNvPr>
          <p:cNvSpPr/>
          <p:nvPr/>
        </p:nvSpPr>
        <p:spPr>
          <a:xfrm>
            <a:off x="10598634" y="4098037"/>
            <a:ext cx="174874" cy="476804"/>
          </a:xfrm>
          <a:custGeom>
            <a:avLst/>
            <a:gdLst>
              <a:gd name="connsiteX0" fmla="*/ 281354 w 281354"/>
              <a:gd name="connsiteY0" fmla="*/ 0 h 675717"/>
              <a:gd name="connsiteX1" fmla="*/ 253218 w 281354"/>
              <a:gd name="connsiteY1" fmla="*/ 70339 h 675717"/>
              <a:gd name="connsiteX2" fmla="*/ 239151 w 281354"/>
              <a:gd name="connsiteY2" fmla="*/ 112542 h 675717"/>
              <a:gd name="connsiteX3" fmla="*/ 154744 w 281354"/>
              <a:gd name="connsiteY3" fmla="*/ 140677 h 675717"/>
              <a:gd name="connsiteX4" fmla="*/ 56271 w 281354"/>
              <a:gd name="connsiteY4" fmla="*/ 168813 h 675717"/>
              <a:gd name="connsiteX5" fmla="*/ 28135 w 281354"/>
              <a:gd name="connsiteY5" fmla="*/ 196948 h 675717"/>
              <a:gd name="connsiteX6" fmla="*/ 0 w 281354"/>
              <a:gd name="connsiteY6" fmla="*/ 281354 h 675717"/>
              <a:gd name="connsiteX7" fmla="*/ 14067 w 281354"/>
              <a:gd name="connsiteY7" fmla="*/ 337625 h 675717"/>
              <a:gd name="connsiteX8" fmla="*/ 112541 w 281354"/>
              <a:gd name="connsiteY8" fmla="*/ 422031 h 675717"/>
              <a:gd name="connsiteX9" fmla="*/ 154744 w 281354"/>
              <a:gd name="connsiteY9" fmla="*/ 436099 h 675717"/>
              <a:gd name="connsiteX10" fmla="*/ 182880 w 281354"/>
              <a:gd name="connsiteY10" fmla="*/ 464234 h 675717"/>
              <a:gd name="connsiteX11" fmla="*/ 140677 w 281354"/>
              <a:gd name="connsiteY11" fmla="*/ 604911 h 675717"/>
              <a:gd name="connsiteX12" fmla="*/ 84406 w 281354"/>
              <a:gd name="connsiteY12" fmla="*/ 661182 h 675717"/>
              <a:gd name="connsiteX13" fmla="*/ 0 w 281354"/>
              <a:gd name="connsiteY13" fmla="*/ 675249 h 67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354" h="675717">
                <a:moveTo>
                  <a:pt x="281354" y="0"/>
                </a:moveTo>
                <a:cubicBezTo>
                  <a:pt x="271975" y="23446"/>
                  <a:pt x="262085" y="46694"/>
                  <a:pt x="253218" y="70339"/>
                </a:cubicBezTo>
                <a:cubicBezTo>
                  <a:pt x="248011" y="84223"/>
                  <a:pt x="251218" y="103923"/>
                  <a:pt x="239151" y="112542"/>
                </a:cubicBezTo>
                <a:cubicBezTo>
                  <a:pt x="215018" y="129780"/>
                  <a:pt x="182880" y="131299"/>
                  <a:pt x="154744" y="140677"/>
                </a:cubicBezTo>
                <a:cubicBezTo>
                  <a:pt x="94192" y="160861"/>
                  <a:pt x="126937" y="151146"/>
                  <a:pt x="56271" y="168813"/>
                </a:cubicBezTo>
                <a:cubicBezTo>
                  <a:pt x="46892" y="178191"/>
                  <a:pt x="34067" y="185085"/>
                  <a:pt x="28135" y="196948"/>
                </a:cubicBezTo>
                <a:cubicBezTo>
                  <a:pt x="14872" y="223474"/>
                  <a:pt x="0" y="281354"/>
                  <a:pt x="0" y="281354"/>
                </a:cubicBezTo>
                <a:cubicBezTo>
                  <a:pt x="4689" y="300111"/>
                  <a:pt x="3820" y="321230"/>
                  <a:pt x="14067" y="337625"/>
                </a:cubicBezTo>
                <a:cubicBezTo>
                  <a:pt x="29800" y="362798"/>
                  <a:pt x="81724" y="406623"/>
                  <a:pt x="112541" y="422031"/>
                </a:cubicBezTo>
                <a:cubicBezTo>
                  <a:pt x="125804" y="428663"/>
                  <a:pt x="140676" y="431410"/>
                  <a:pt x="154744" y="436099"/>
                </a:cubicBezTo>
                <a:cubicBezTo>
                  <a:pt x="164123" y="445477"/>
                  <a:pt x="181415" y="451052"/>
                  <a:pt x="182880" y="464234"/>
                </a:cubicBezTo>
                <a:cubicBezTo>
                  <a:pt x="189332" y="522298"/>
                  <a:pt x="175522" y="564258"/>
                  <a:pt x="140677" y="604911"/>
                </a:cubicBezTo>
                <a:cubicBezTo>
                  <a:pt x="123414" y="625051"/>
                  <a:pt x="109571" y="652794"/>
                  <a:pt x="84406" y="661182"/>
                </a:cubicBezTo>
                <a:cubicBezTo>
                  <a:pt x="28857" y="679697"/>
                  <a:pt x="57032" y="675249"/>
                  <a:pt x="0" y="67524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5423BBD7-2F1B-4E5A-8312-91FAD72016D3}"/>
              </a:ext>
            </a:extLst>
          </p:cNvPr>
          <p:cNvSpPr/>
          <p:nvPr/>
        </p:nvSpPr>
        <p:spPr>
          <a:xfrm>
            <a:off x="10767446" y="4112101"/>
            <a:ext cx="174874" cy="476804"/>
          </a:xfrm>
          <a:custGeom>
            <a:avLst/>
            <a:gdLst>
              <a:gd name="connsiteX0" fmla="*/ 281354 w 281354"/>
              <a:gd name="connsiteY0" fmla="*/ 0 h 675717"/>
              <a:gd name="connsiteX1" fmla="*/ 253218 w 281354"/>
              <a:gd name="connsiteY1" fmla="*/ 70339 h 675717"/>
              <a:gd name="connsiteX2" fmla="*/ 239151 w 281354"/>
              <a:gd name="connsiteY2" fmla="*/ 112542 h 675717"/>
              <a:gd name="connsiteX3" fmla="*/ 154744 w 281354"/>
              <a:gd name="connsiteY3" fmla="*/ 140677 h 675717"/>
              <a:gd name="connsiteX4" fmla="*/ 56271 w 281354"/>
              <a:gd name="connsiteY4" fmla="*/ 168813 h 675717"/>
              <a:gd name="connsiteX5" fmla="*/ 28135 w 281354"/>
              <a:gd name="connsiteY5" fmla="*/ 196948 h 675717"/>
              <a:gd name="connsiteX6" fmla="*/ 0 w 281354"/>
              <a:gd name="connsiteY6" fmla="*/ 281354 h 675717"/>
              <a:gd name="connsiteX7" fmla="*/ 14067 w 281354"/>
              <a:gd name="connsiteY7" fmla="*/ 337625 h 675717"/>
              <a:gd name="connsiteX8" fmla="*/ 112541 w 281354"/>
              <a:gd name="connsiteY8" fmla="*/ 422031 h 675717"/>
              <a:gd name="connsiteX9" fmla="*/ 154744 w 281354"/>
              <a:gd name="connsiteY9" fmla="*/ 436099 h 675717"/>
              <a:gd name="connsiteX10" fmla="*/ 182880 w 281354"/>
              <a:gd name="connsiteY10" fmla="*/ 464234 h 675717"/>
              <a:gd name="connsiteX11" fmla="*/ 140677 w 281354"/>
              <a:gd name="connsiteY11" fmla="*/ 604911 h 675717"/>
              <a:gd name="connsiteX12" fmla="*/ 84406 w 281354"/>
              <a:gd name="connsiteY12" fmla="*/ 661182 h 675717"/>
              <a:gd name="connsiteX13" fmla="*/ 0 w 281354"/>
              <a:gd name="connsiteY13" fmla="*/ 675249 h 67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1354" h="675717">
                <a:moveTo>
                  <a:pt x="281354" y="0"/>
                </a:moveTo>
                <a:cubicBezTo>
                  <a:pt x="271975" y="23446"/>
                  <a:pt x="262085" y="46694"/>
                  <a:pt x="253218" y="70339"/>
                </a:cubicBezTo>
                <a:cubicBezTo>
                  <a:pt x="248011" y="84223"/>
                  <a:pt x="251218" y="103923"/>
                  <a:pt x="239151" y="112542"/>
                </a:cubicBezTo>
                <a:cubicBezTo>
                  <a:pt x="215018" y="129780"/>
                  <a:pt x="182880" y="131299"/>
                  <a:pt x="154744" y="140677"/>
                </a:cubicBezTo>
                <a:cubicBezTo>
                  <a:pt x="94192" y="160861"/>
                  <a:pt x="126937" y="151146"/>
                  <a:pt x="56271" y="168813"/>
                </a:cubicBezTo>
                <a:cubicBezTo>
                  <a:pt x="46892" y="178191"/>
                  <a:pt x="34067" y="185085"/>
                  <a:pt x="28135" y="196948"/>
                </a:cubicBezTo>
                <a:cubicBezTo>
                  <a:pt x="14872" y="223474"/>
                  <a:pt x="0" y="281354"/>
                  <a:pt x="0" y="281354"/>
                </a:cubicBezTo>
                <a:cubicBezTo>
                  <a:pt x="4689" y="300111"/>
                  <a:pt x="3820" y="321230"/>
                  <a:pt x="14067" y="337625"/>
                </a:cubicBezTo>
                <a:cubicBezTo>
                  <a:pt x="29800" y="362798"/>
                  <a:pt x="81724" y="406623"/>
                  <a:pt x="112541" y="422031"/>
                </a:cubicBezTo>
                <a:cubicBezTo>
                  <a:pt x="125804" y="428663"/>
                  <a:pt x="140676" y="431410"/>
                  <a:pt x="154744" y="436099"/>
                </a:cubicBezTo>
                <a:cubicBezTo>
                  <a:pt x="164123" y="445477"/>
                  <a:pt x="181415" y="451052"/>
                  <a:pt x="182880" y="464234"/>
                </a:cubicBezTo>
                <a:cubicBezTo>
                  <a:pt x="189332" y="522298"/>
                  <a:pt x="175522" y="564258"/>
                  <a:pt x="140677" y="604911"/>
                </a:cubicBezTo>
                <a:cubicBezTo>
                  <a:pt x="123414" y="625051"/>
                  <a:pt x="109571" y="652794"/>
                  <a:pt x="84406" y="661182"/>
                </a:cubicBezTo>
                <a:cubicBezTo>
                  <a:pt x="28857" y="679697"/>
                  <a:pt x="57032" y="675249"/>
                  <a:pt x="0" y="67524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9BDE7857-E51F-4572-8D8B-7EF716CA90C7}"/>
              </a:ext>
            </a:extLst>
          </p:cNvPr>
          <p:cNvGrpSpPr/>
          <p:nvPr/>
        </p:nvGrpSpPr>
        <p:grpSpPr>
          <a:xfrm>
            <a:off x="10190005" y="5683495"/>
            <a:ext cx="1076943" cy="492699"/>
            <a:chOff x="9741114" y="5739619"/>
            <a:chExt cx="1076943" cy="492699"/>
          </a:xfrm>
        </p:grpSpPr>
        <p:sp>
          <p:nvSpPr>
            <p:cNvPr id="23" name="Oval 22">
              <a:extLst>
                <a:ext uri="{FF2B5EF4-FFF2-40B4-BE49-F238E27FC236}">
                  <a16:creationId xmlns:a16="http://schemas.microsoft.com/office/drawing/2014/main" id="{D1DD2DB5-F309-462D-8A4E-C026CA72BC8C}"/>
                </a:ext>
              </a:extLst>
            </p:cNvPr>
            <p:cNvSpPr/>
            <p:nvPr/>
          </p:nvSpPr>
          <p:spPr>
            <a:xfrm>
              <a:off x="10058402" y="5739619"/>
              <a:ext cx="759655" cy="49269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A2384FDF-00DA-46D5-8338-7D5C0B80648D}"/>
                </a:ext>
              </a:extLst>
            </p:cNvPr>
            <p:cNvSpPr/>
            <p:nvPr/>
          </p:nvSpPr>
          <p:spPr>
            <a:xfrm>
              <a:off x="9741114" y="5804821"/>
              <a:ext cx="474936" cy="371225"/>
            </a:xfrm>
            <a:prstGeom prst="roundRect">
              <a:avLst>
                <a:gd name="adj" fmla="val 31825"/>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2D71E017-01BE-47A3-B61D-DC73C107CE88}"/>
                </a:ext>
              </a:extLst>
            </p:cNvPr>
            <p:cNvCxnSpPr/>
            <p:nvPr/>
          </p:nvCxnSpPr>
          <p:spPr>
            <a:xfrm flipH="1">
              <a:off x="9959930" y="5804821"/>
              <a:ext cx="118812" cy="371225"/>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0695EF3-831E-45E7-887C-16AFB136EFED}"/>
                </a:ext>
              </a:extLst>
            </p:cNvPr>
            <p:cNvCxnSpPr/>
            <p:nvPr/>
          </p:nvCxnSpPr>
          <p:spPr>
            <a:xfrm flipH="1">
              <a:off x="10041990" y="5816544"/>
              <a:ext cx="118812" cy="371225"/>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7984DB6-748E-41C9-9138-30483E9804CE}"/>
                </a:ext>
              </a:extLst>
            </p:cNvPr>
            <p:cNvCxnSpPr/>
            <p:nvPr/>
          </p:nvCxnSpPr>
          <p:spPr>
            <a:xfrm flipH="1">
              <a:off x="9788771" y="5816544"/>
              <a:ext cx="118812" cy="371225"/>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4197E26-03AA-44FA-AE11-FCDBC287A1C8}"/>
                </a:ext>
              </a:extLst>
            </p:cNvPr>
            <p:cNvCxnSpPr/>
            <p:nvPr/>
          </p:nvCxnSpPr>
          <p:spPr>
            <a:xfrm flipH="1">
              <a:off x="9870830" y="5814199"/>
              <a:ext cx="118812" cy="371225"/>
            </a:xfrm>
            <a:prstGeom prst="lin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sp>
        <p:nvSpPr>
          <p:cNvPr id="49" name="Freeform: Shape 48">
            <a:extLst>
              <a:ext uri="{FF2B5EF4-FFF2-40B4-BE49-F238E27FC236}">
                <a16:creationId xmlns:a16="http://schemas.microsoft.com/office/drawing/2014/main" id="{2BA8F84A-E07C-46E5-95ED-8F812A617164}"/>
              </a:ext>
            </a:extLst>
          </p:cNvPr>
          <p:cNvSpPr/>
          <p:nvPr/>
        </p:nvSpPr>
        <p:spPr>
          <a:xfrm>
            <a:off x="9815716" y="5050302"/>
            <a:ext cx="495902" cy="914400"/>
          </a:xfrm>
          <a:custGeom>
            <a:avLst/>
            <a:gdLst>
              <a:gd name="connsiteX0" fmla="*/ 495902 w 495902"/>
              <a:gd name="connsiteY0" fmla="*/ 0 h 914400"/>
              <a:gd name="connsiteX1" fmla="*/ 341158 w 495902"/>
              <a:gd name="connsiteY1" fmla="*/ 70338 h 914400"/>
              <a:gd name="connsiteX2" fmla="*/ 256752 w 495902"/>
              <a:gd name="connsiteY2" fmla="*/ 98473 h 914400"/>
              <a:gd name="connsiteX3" fmla="*/ 186413 w 495902"/>
              <a:gd name="connsiteY3" fmla="*/ 140676 h 914400"/>
              <a:gd name="connsiteX4" fmla="*/ 158278 w 495902"/>
              <a:gd name="connsiteY4" fmla="*/ 168812 h 914400"/>
              <a:gd name="connsiteX5" fmla="*/ 200481 w 495902"/>
              <a:gd name="connsiteY5" fmla="*/ 267286 h 914400"/>
              <a:gd name="connsiteX6" fmla="*/ 228616 w 495902"/>
              <a:gd name="connsiteY6" fmla="*/ 365760 h 914400"/>
              <a:gd name="connsiteX7" fmla="*/ 214549 w 495902"/>
              <a:gd name="connsiteY7" fmla="*/ 464233 h 914400"/>
              <a:gd name="connsiteX8" fmla="*/ 186413 w 495902"/>
              <a:gd name="connsiteY8" fmla="*/ 492369 h 914400"/>
              <a:gd name="connsiteX9" fmla="*/ 158278 w 495902"/>
              <a:gd name="connsiteY9" fmla="*/ 534572 h 914400"/>
              <a:gd name="connsiteX10" fmla="*/ 73872 w 495902"/>
              <a:gd name="connsiteY10" fmla="*/ 576775 h 914400"/>
              <a:gd name="connsiteX11" fmla="*/ 45736 w 495902"/>
              <a:gd name="connsiteY11" fmla="*/ 604910 h 914400"/>
              <a:gd name="connsiteX12" fmla="*/ 3533 w 495902"/>
              <a:gd name="connsiteY12" fmla="*/ 618978 h 914400"/>
              <a:gd name="connsiteX13" fmla="*/ 45736 w 495902"/>
              <a:gd name="connsiteY13" fmla="*/ 759655 h 914400"/>
              <a:gd name="connsiteX14" fmla="*/ 102007 w 495902"/>
              <a:gd name="connsiteY14" fmla="*/ 815926 h 914400"/>
              <a:gd name="connsiteX15" fmla="*/ 144210 w 495902"/>
              <a:gd name="connsiteY15" fmla="*/ 829993 h 914400"/>
              <a:gd name="connsiteX16" fmla="*/ 214549 w 495902"/>
              <a:gd name="connsiteY16" fmla="*/ 886264 h 914400"/>
              <a:gd name="connsiteX17" fmla="*/ 298955 w 495902"/>
              <a:gd name="connsiteY17" fmla="*/ 914400 h 914400"/>
              <a:gd name="connsiteX18" fmla="*/ 369293 w 495902"/>
              <a:gd name="connsiteY18" fmla="*/ 90033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5902" h="914400">
                <a:moveTo>
                  <a:pt x="495902" y="0"/>
                </a:moveTo>
                <a:cubicBezTo>
                  <a:pt x="385106" y="88636"/>
                  <a:pt x="472456" y="37513"/>
                  <a:pt x="341158" y="70338"/>
                </a:cubicBezTo>
                <a:cubicBezTo>
                  <a:pt x="312386" y="77531"/>
                  <a:pt x="256752" y="98473"/>
                  <a:pt x="256752" y="98473"/>
                </a:cubicBezTo>
                <a:cubicBezTo>
                  <a:pt x="185459" y="169766"/>
                  <a:pt x="277726" y="85888"/>
                  <a:pt x="186413" y="140676"/>
                </a:cubicBezTo>
                <a:cubicBezTo>
                  <a:pt x="175040" y="147500"/>
                  <a:pt x="167656" y="159433"/>
                  <a:pt x="158278" y="168812"/>
                </a:cubicBezTo>
                <a:cubicBezTo>
                  <a:pt x="191187" y="333354"/>
                  <a:pt x="146431" y="177201"/>
                  <a:pt x="200481" y="267286"/>
                </a:cubicBezTo>
                <a:cubicBezTo>
                  <a:pt x="209132" y="281705"/>
                  <a:pt x="225987" y="355244"/>
                  <a:pt x="228616" y="365760"/>
                </a:cubicBezTo>
                <a:cubicBezTo>
                  <a:pt x="223927" y="398584"/>
                  <a:pt x="225034" y="432777"/>
                  <a:pt x="214549" y="464233"/>
                </a:cubicBezTo>
                <a:cubicBezTo>
                  <a:pt x="210355" y="476816"/>
                  <a:pt x="194699" y="482012"/>
                  <a:pt x="186413" y="492369"/>
                </a:cubicBezTo>
                <a:cubicBezTo>
                  <a:pt x="175851" y="505571"/>
                  <a:pt x="170233" y="522617"/>
                  <a:pt x="158278" y="534572"/>
                </a:cubicBezTo>
                <a:cubicBezTo>
                  <a:pt x="131008" y="561842"/>
                  <a:pt x="108196" y="565334"/>
                  <a:pt x="73872" y="576775"/>
                </a:cubicBezTo>
                <a:cubicBezTo>
                  <a:pt x="64493" y="586153"/>
                  <a:pt x="57109" y="598086"/>
                  <a:pt x="45736" y="604910"/>
                </a:cubicBezTo>
                <a:cubicBezTo>
                  <a:pt x="33020" y="612539"/>
                  <a:pt x="7129" y="604592"/>
                  <a:pt x="3533" y="618978"/>
                </a:cubicBezTo>
                <a:cubicBezTo>
                  <a:pt x="-9162" y="669759"/>
                  <a:pt x="14074" y="722716"/>
                  <a:pt x="45736" y="759655"/>
                </a:cubicBezTo>
                <a:cubicBezTo>
                  <a:pt x="62999" y="779795"/>
                  <a:pt x="76842" y="807538"/>
                  <a:pt x="102007" y="815926"/>
                </a:cubicBezTo>
                <a:lnTo>
                  <a:pt x="144210" y="829993"/>
                </a:lnTo>
                <a:cubicBezTo>
                  <a:pt x="167596" y="853379"/>
                  <a:pt x="182605" y="872066"/>
                  <a:pt x="214549" y="886264"/>
                </a:cubicBezTo>
                <a:cubicBezTo>
                  <a:pt x="241650" y="898309"/>
                  <a:pt x="298955" y="914400"/>
                  <a:pt x="298955" y="914400"/>
                </a:cubicBezTo>
                <a:lnTo>
                  <a:pt x="369293" y="900332"/>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85053BD-08E6-496A-8C2C-0D2B07A27C26}"/>
              </a:ext>
            </a:extLst>
          </p:cNvPr>
          <p:cNvSpPr/>
          <p:nvPr/>
        </p:nvSpPr>
        <p:spPr>
          <a:xfrm>
            <a:off x="10367889" y="5078437"/>
            <a:ext cx="808140" cy="661182"/>
          </a:xfrm>
          <a:custGeom>
            <a:avLst/>
            <a:gdLst>
              <a:gd name="connsiteX0" fmla="*/ 0 w 808140"/>
              <a:gd name="connsiteY0" fmla="*/ 661182 h 661182"/>
              <a:gd name="connsiteX1" fmla="*/ 56271 w 808140"/>
              <a:gd name="connsiteY1" fmla="*/ 492369 h 661182"/>
              <a:gd name="connsiteX2" fmla="*/ 112542 w 808140"/>
              <a:gd name="connsiteY2" fmla="*/ 422031 h 661182"/>
              <a:gd name="connsiteX3" fmla="*/ 182880 w 808140"/>
              <a:gd name="connsiteY3" fmla="*/ 365760 h 661182"/>
              <a:gd name="connsiteX4" fmla="*/ 464234 w 808140"/>
              <a:gd name="connsiteY4" fmla="*/ 379828 h 661182"/>
              <a:gd name="connsiteX5" fmla="*/ 534573 w 808140"/>
              <a:gd name="connsiteY5" fmla="*/ 393896 h 661182"/>
              <a:gd name="connsiteX6" fmla="*/ 618979 w 808140"/>
              <a:gd name="connsiteY6" fmla="*/ 407963 h 661182"/>
              <a:gd name="connsiteX7" fmla="*/ 731520 w 808140"/>
              <a:gd name="connsiteY7" fmla="*/ 365760 h 661182"/>
              <a:gd name="connsiteX8" fmla="*/ 787791 w 808140"/>
              <a:gd name="connsiteY8" fmla="*/ 309489 h 661182"/>
              <a:gd name="connsiteX9" fmla="*/ 787791 w 808140"/>
              <a:gd name="connsiteY9" fmla="*/ 84406 h 661182"/>
              <a:gd name="connsiteX10" fmla="*/ 773723 w 808140"/>
              <a:gd name="connsiteY10" fmla="*/ 42203 h 661182"/>
              <a:gd name="connsiteX11" fmla="*/ 689317 w 808140"/>
              <a:gd name="connsiteY11" fmla="*/ 14068 h 661182"/>
              <a:gd name="connsiteX12" fmla="*/ 675249 w 808140"/>
              <a:gd name="connsiteY12" fmla="*/ 0 h 66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140" h="661182">
                <a:moveTo>
                  <a:pt x="0" y="661182"/>
                </a:moveTo>
                <a:cubicBezTo>
                  <a:pt x="30737" y="507499"/>
                  <a:pt x="-5678" y="554320"/>
                  <a:pt x="56271" y="492369"/>
                </a:cubicBezTo>
                <a:cubicBezTo>
                  <a:pt x="83659" y="410208"/>
                  <a:pt x="48910" y="485663"/>
                  <a:pt x="112542" y="422031"/>
                </a:cubicBezTo>
                <a:cubicBezTo>
                  <a:pt x="176174" y="358399"/>
                  <a:pt x="100719" y="393148"/>
                  <a:pt x="182880" y="365760"/>
                </a:cubicBezTo>
                <a:cubicBezTo>
                  <a:pt x="276665" y="370449"/>
                  <a:pt x="370631" y="372340"/>
                  <a:pt x="464234" y="379828"/>
                </a:cubicBezTo>
                <a:cubicBezTo>
                  <a:pt x="488069" y="381735"/>
                  <a:pt x="511048" y="389619"/>
                  <a:pt x="534573" y="393896"/>
                </a:cubicBezTo>
                <a:cubicBezTo>
                  <a:pt x="562636" y="398998"/>
                  <a:pt x="590844" y="403274"/>
                  <a:pt x="618979" y="407963"/>
                </a:cubicBezTo>
                <a:cubicBezTo>
                  <a:pt x="680443" y="395671"/>
                  <a:pt x="687421" y="403560"/>
                  <a:pt x="731520" y="365760"/>
                </a:cubicBezTo>
                <a:cubicBezTo>
                  <a:pt x="751660" y="348497"/>
                  <a:pt x="787791" y="309489"/>
                  <a:pt x="787791" y="309489"/>
                </a:cubicBezTo>
                <a:cubicBezTo>
                  <a:pt x="819517" y="214312"/>
                  <a:pt x="809908" y="261337"/>
                  <a:pt x="787791" y="84406"/>
                </a:cubicBezTo>
                <a:cubicBezTo>
                  <a:pt x="785952" y="69692"/>
                  <a:pt x="785790" y="50822"/>
                  <a:pt x="773723" y="42203"/>
                </a:cubicBezTo>
                <a:cubicBezTo>
                  <a:pt x="749590" y="24965"/>
                  <a:pt x="710288" y="35039"/>
                  <a:pt x="689317" y="14068"/>
                </a:cubicBezTo>
                <a:lnTo>
                  <a:pt x="675249"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6CC727C2-617D-4AD2-8697-AB0C70656C01}"/>
              </a:ext>
            </a:extLst>
          </p:cNvPr>
          <p:cNvSpPr txBox="1"/>
          <p:nvPr/>
        </p:nvSpPr>
        <p:spPr>
          <a:xfrm>
            <a:off x="9277841" y="1620643"/>
            <a:ext cx="1101286" cy="369332"/>
          </a:xfrm>
          <a:prstGeom prst="rect">
            <a:avLst/>
          </a:prstGeom>
          <a:noFill/>
        </p:spPr>
        <p:txBody>
          <a:bodyPr wrap="square" rtlCol="0">
            <a:spAutoFit/>
          </a:bodyPr>
          <a:lstStyle/>
          <a:p>
            <a:r>
              <a:rPr lang="en-US" dirty="0"/>
              <a:t>Load Cell</a:t>
            </a:r>
          </a:p>
        </p:txBody>
      </p:sp>
      <p:sp>
        <p:nvSpPr>
          <p:cNvPr id="81" name="TextBox 80">
            <a:extLst>
              <a:ext uri="{FF2B5EF4-FFF2-40B4-BE49-F238E27FC236}">
                <a16:creationId xmlns:a16="http://schemas.microsoft.com/office/drawing/2014/main" id="{200FA812-9C53-4D68-AB22-0B03BDE6DD19}"/>
              </a:ext>
            </a:extLst>
          </p:cNvPr>
          <p:cNvSpPr txBox="1"/>
          <p:nvPr/>
        </p:nvSpPr>
        <p:spPr>
          <a:xfrm>
            <a:off x="8828728" y="5865104"/>
            <a:ext cx="1271626" cy="646331"/>
          </a:xfrm>
          <a:prstGeom prst="rect">
            <a:avLst/>
          </a:prstGeom>
          <a:noFill/>
        </p:spPr>
        <p:txBody>
          <a:bodyPr wrap="square" rtlCol="0">
            <a:spAutoFit/>
          </a:bodyPr>
          <a:lstStyle/>
          <a:p>
            <a:r>
              <a:rPr lang="en-US" dirty="0"/>
              <a:t>12 VDC Light Bulb</a:t>
            </a:r>
          </a:p>
        </p:txBody>
      </p:sp>
      <p:sp>
        <p:nvSpPr>
          <p:cNvPr id="82" name="TextBox 81">
            <a:extLst>
              <a:ext uri="{FF2B5EF4-FFF2-40B4-BE49-F238E27FC236}">
                <a16:creationId xmlns:a16="http://schemas.microsoft.com/office/drawing/2014/main" id="{86861114-4EB3-4F46-A8CA-3F3855908FFB}"/>
              </a:ext>
            </a:extLst>
          </p:cNvPr>
          <p:cNvSpPr txBox="1"/>
          <p:nvPr/>
        </p:nvSpPr>
        <p:spPr>
          <a:xfrm>
            <a:off x="9331949" y="4487300"/>
            <a:ext cx="1101286" cy="646331"/>
          </a:xfrm>
          <a:prstGeom prst="rect">
            <a:avLst/>
          </a:prstGeom>
          <a:noFill/>
        </p:spPr>
        <p:txBody>
          <a:bodyPr wrap="square" rtlCol="0">
            <a:spAutoFit/>
          </a:bodyPr>
          <a:lstStyle/>
          <a:p>
            <a:r>
              <a:rPr lang="en-US" dirty="0"/>
              <a:t>Bridge Rectifier</a:t>
            </a:r>
          </a:p>
        </p:txBody>
      </p:sp>
      <p:sp>
        <p:nvSpPr>
          <p:cNvPr id="83" name="TextBox 82">
            <a:extLst>
              <a:ext uri="{FF2B5EF4-FFF2-40B4-BE49-F238E27FC236}">
                <a16:creationId xmlns:a16="http://schemas.microsoft.com/office/drawing/2014/main" id="{F5E0F14F-CA9F-4441-8804-4ECB94982327}"/>
              </a:ext>
            </a:extLst>
          </p:cNvPr>
          <p:cNvSpPr txBox="1"/>
          <p:nvPr/>
        </p:nvSpPr>
        <p:spPr>
          <a:xfrm>
            <a:off x="10306221" y="2238389"/>
            <a:ext cx="1302437" cy="369332"/>
          </a:xfrm>
          <a:prstGeom prst="rect">
            <a:avLst/>
          </a:prstGeom>
          <a:noFill/>
        </p:spPr>
        <p:txBody>
          <a:bodyPr wrap="square" rtlCol="0">
            <a:spAutoFit/>
          </a:bodyPr>
          <a:lstStyle/>
          <a:p>
            <a:r>
              <a:rPr lang="en-US" dirty="0"/>
              <a:t>Alternator</a:t>
            </a:r>
          </a:p>
        </p:txBody>
      </p:sp>
      <p:cxnSp>
        <p:nvCxnSpPr>
          <p:cNvPr id="84" name="Straight Arrow Connector 83">
            <a:extLst>
              <a:ext uri="{FF2B5EF4-FFF2-40B4-BE49-F238E27FC236}">
                <a16:creationId xmlns:a16="http://schemas.microsoft.com/office/drawing/2014/main" id="{10332D69-126F-45B1-A054-CE7CB2384929}"/>
              </a:ext>
            </a:extLst>
          </p:cNvPr>
          <p:cNvCxnSpPr>
            <a:cxnSpLocks/>
          </p:cNvCxnSpPr>
          <p:nvPr/>
        </p:nvCxnSpPr>
        <p:spPr>
          <a:xfrm flipH="1" flipV="1">
            <a:off x="6199418" y="1359426"/>
            <a:ext cx="956365" cy="183522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8901DD-2FD6-45ED-973A-F89A859D5979}"/>
              </a:ext>
            </a:extLst>
          </p:cNvPr>
          <p:cNvSpPr txBox="1"/>
          <p:nvPr/>
        </p:nvSpPr>
        <p:spPr>
          <a:xfrm>
            <a:off x="6681093" y="1793823"/>
            <a:ext cx="1125435" cy="461665"/>
          </a:xfrm>
          <a:prstGeom prst="rect">
            <a:avLst/>
          </a:prstGeom>
          <a:noFill/>
        </p:spPr>
        <p:txBody>
          <a:bodyPr wrap="square" rtlCol="0">
            <a:spAutoFit/>
          </a:bodyPr>
          <a:lstStyle/>
          <a:p>
            <a:r>
              <a:rPr lang="en-US" sz="2400" dirty="0">
                <a:solidFill>
                  <a:srgbClr val="FF0000"/>
                </a:solidFill>
              </a:rPr>
              <a:t>0.28 m</a:t>
            </a:r>
          </a:p>
        </p:txBody>
      </p:sp>
      <p:sp>
        <p:nvSpPr>
          <p:cNvPr id="5" name="Slide Number Placeholder 4">
            <a:extLst>
              <a:ext uri="{FF2B5EF4-FFF2-40B4-BE49-F238E27FC236}">
                <a16:creationId xmlns:a16="http://schemas.microsoft.com/office/drawing/2014/main" id="{A2A8BF98-55AE-41E4-BC7E-615DB11704A3}"/>
              </a:ext>
            </a:extLst>
          </p:cNvPr>
          <p:cNvSpPr>
            <a:spLocks noGrp="1"/>
          </p:cNvSpPr>
          <p:nvPr>
            <p:ph type="sldNum" sz="quarter" idx="12"/>
          </p:nvPr>
        </p:nvSpPr>
        <p:spPr/>
        <p:txBody>
          <a:bodyPr/>
          <a:lstStyle/>
          <a:p>
            <a:fld id="{6CC3B4F2-E589-42AA-B4B2-E5201966EA6B}" type="slidenum">
              <a:rPr lang="en-US" smtClean="0"/>
              <a:t>20</a:t>
            </a:fld>
            <a:endParaRPr lang="en-US"/>
          </a:p>
        </p:txBody>
      </p:sp>
      <p:sp>
        <p:nvSpPr>
          <p:cNvPr id="85" name="TextBox 84">
            <a:extLst>
              <a:ext uri="{FF2B5EF4-FFF2-40B4-BE49-F238E27FC236}">
                <a16:creationId xmlns:a16="http://schemas.microsoft.com/office/drawing/2014/main" id="{7455F830-3471-4D21-8339-51FF799A8630}"/>
              </a:ext>
            </a:extLst>
          </p:cNvPr>
          <p:cNvSpPr txBox="1"/>
          <p:nvPr/>
        </p:nvSpPr>
        <p:spPr>
          <a:xfrm>
            <a:off x="512277" y="3940129"/>
            <a:ext cx="4116322" cy="1938992"/>
          </a:xfrm>
          <a:prstGeom prst="rect">
            <a:avLst/>
          </a:prstGeom>
          <a:noFill/>
        </p:spPr>
        <p:txBody>
          <a:bodyPr wrap="square" rtlCol="0">
            <a:spAutoFit/>
          </a:bodyPr>
          <a:lstStyle/>
          <a:p>
            <a:r>
              <a:rPr lang="en-US" sz="2400" dirty="0"/>
              <a:t>Various tests were conducted with no electrical load connected to the alternator output and then with a 12 VDC light bulb connected.  </a:t>
            </a:r>
            <a:endParaRPr lang="en-US" sz="2400" b="1" dirty="0">
              <a:solidFill>
                <a:srgbClr val="FF0000"/>
              </a:solidFill>
            </a:endParaRPr>
          </a:p>
        </p:txBody>
      </p:sp>
      <p:sp>
        <p:nvSpPr>
          <p:cNvPr id="86" name="TextBox 85">
            <a:extLst>
              <a:ext uri="{FF2B5EF4-FFF2-40B4-BE49-F238E27FC236}">
                <a16:creationId xmlns:a16="http://schemas.microsoft.com/office/drawing/2014/main" id="{33FBE4AC-6E6F-4655-81ED-BC8B945205B1}"/>
              </a:ext>
            </a:extLst>
          </p:cNvPr>
          <p:cNvSpPr txBox="1"/>
          <p:nvPr/>
        </p:nvSpPr>
        <p:spPr>
          <a:xfrm>
            <a:off x="4859665" y="5689282"/>
            <a:ext cx="3635870" cy="707886"/>
          </a:xfrm>
          <a:prstGeom prst="rect">
            <a:avLst/>
          </a:prstGeom>
          <a:noFill/>
        </p:spPr>
        <p:txBody>
          <a:bodyPr wrap="square" rtlCol="0">
            <a:spAutoFit/>
          </a:bodyPr>
          <a:lstStyle/>
          <a:p>
            <a:r>
              <a:rPr lang="en-US" sz="2000" b="1" dirty="0"/>
              <a:t>Note:  </a:t>
            </a:r>
            <a:r>
              <a:rPr lang="en-US" sz="2000" dirty="0"/>
              <a:t>The wheel is connected to the alternator pulley in this test.</a:t>
            </a:r>
          </a:p>
        </p:txBody>
      </p:sp>
    </p:spTree>
    <p:extLst>
      <p:ext uri="{BB962C8B-B14F-4D97-AF65-F5344CB8AC3E}">
        <p14:creationId xmlns:p14="http://schemas.microsoft.com/office/powerpoint/2010/main" val="118194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DD3986-6C0B-4DE6-8DE9-140E21545F51}"/>
              </a:ext>
            </a:extLst>
          </p:cNvPr>
          <p:cNvSpPr>
            <a:spLocks noGrp="1"/>
          </p:cNvSpPr>
          <p:nvPr>
            <p:ph type="sldNum" sz="quarter" idx="12"/>
          </p:nvPr>
        </p:nvSpPr>
        <p:spPr/>
        <p:txBody>
          <a:bodyPr/>
          <a:lstStyle/>
          <a:p>
            <a:fld id="{6CC3B4F2-E589-42AA-B4B2-E5201966EA6B}" type="slidenum">
              <a:rPr lang="en-US" smtClean="0"/>
              <a:t>21</a:t>
            </a:fld>
            <a:endParaRPr lang="en-US"/>
          </a:p>
        </p:txBody>
      </p:sp>
      <p:grpSp>
        <p:nvGrpSpPr>
          <p:cNvPr id="3" name="Group 2">
            <a:extLst>
              <a:ext uri="{FF2B5EF4-FFF2-40B4-BE49-F238E27FC236}">
                <a16:creationId xmlns:a16="http://schemas.microsoft.com/office/drawing/2014/main" id="{4D93A9AF-7F01-4AE7-A60D-D2D62925839B}"/>
              </a:ext>
            </a:extLst>
          </p:cNvPr>
          <p:cNvGrpSpPr/>
          <p:nvPr/>
        </p:nvGrpSpPr>
        <p:grpSpPr>
          <a:xfrm>
            <a:off x="801426" y="1646825"/>
            <a:ext cx="5001716" cy="3564350"/>
            <a:chOff x="2681798" y="1255798"/>
            <a:chExt cx="6701350" cy="4484103"/>
          </a:xfrm>
        </p:grpSpPr>
        <p:grpSp>
          <p:nvGrpSpPr>
            <p:cNvPr id="4" name="Group 3">
              <a:extLst>
                <a:ext uri="{FF2B5EF4-FFF2-40B4-BE49-F238E27FC236}">
                  <a16:creationId xmlns:a16="http://schemas.microsoft.com/office/drawing/2014/main" id="{A0595A82-0D91-475C-B99D-C21A1D08EF2F}"/>
                </a:ext>
              </a:extLst>
            </p:cNvPr>
            <p:cNvGrpSpPr/>
            <p:nvPr/>
          </p:nvGrpSpPr>
          <p:grpSpPr>
            <a:xfrm rot="7115015">
              <a:off x="4619826" y="3688599"/>
              <a:ext cx="2185698" cy="1916905"/>
              <a:chOff x="5003969" y="1326138"/>
              <a:chExt cx="2185698" cy="1916905"/>
            </a:xfrm>
          </p:grpSpPr>
          <p:grpSp>
            <p:nvGrpSpPr>
              <p:cNvPr id="32" name="Group 31">
                <a:extLst>
                  <a:ext uri="{FF2B5EF4-FFF2-40B4-BE49-F238E27FC236}">
                    <a16:creationId xmlns:a16="http://schemas.microsoft.com/office/drawing/2014/main" id="{4F66CB88-BCFD-4EDD-8CA7-D567D8C14874}"/>
                  </a:ext>
                </a:extLst>
              </p:cNvPr>
              <p:cNvGrpSpPr/>
              <p:nvPr/>
            </p:nvGrpSpPr>
            <p:grpSpPr>
              <a:xfrm>
                <a:off x="5003969" y="1326138"/>
                <a:ext cx="355822" cy="1663953"/>
                <a:chOff x="5003969" y="1326138"/>
                <a:chExt cx="299550" cy="1593103"/>
              </a:xfrm>
            </p:grpSpPr>
            <p:cxnSp>
              <p:nvCxnSpPr>
                <p:cNvPr id="39" name="Straight Connector 38">
                  <a:extLst>
                    <a:ext uri="{FF2B5EF4-FFF2-40B4-BE49-F238E27FC236}">
                      <a16:creationId xmlns:a16="http://schemas.microsoft.com/office/drawing/2014/main" id="{1D12B482-770F-42B9-AB0D-49F71D1D7252}"/>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2EE1DE-DA82-47DE-A531-5C2B031A509A}"/>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42612F4E-F6F9-4C20-BB4F-581BC8BE7E07}"/>
                  </a:ext>
                </a:extLst>
              </p:cNvPr>
              <p:cNvGrpSpPr/>
              <p:nvPr/>
            </p:nvGrpSpPr>
            <p:grpSpPr>
              <a:xfrm rot="2047168">
                <a:off x="5710262" y="1579090"/>
                <a:ext cx="355822" cy="1663953"/>
                <a:chOff x="5003969" y="1326138"/>
                <a:chExt cx="299550" cy="1593103"/>
              </a:xfrm>
            </p:grpSpPr>
            <p:cxnSp>
              <p:nvCxnSpPr>
                <p:cNvPr id="37" name="Straight Connector 36">
                  <a:extLst>
                    <a:ext uri="{FF2B5EF4-FFF2-40B4-BE49-F238E27FC236}">
                      <a16:creationId xmlns:a16="http://schemas.microsoft.com/office/drawing/2014/main" id="{D35E00BE-2689-42A4-A269-576CCE13086B}"/>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9F03A-2AE8-4D99-AA8F-7CC72A4B2F57}"/>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73E85F30-CEDD-4373-A063-1A1420324329}"/>
                  </a:ext>
                </a:extLst>
              </p:cNvPr>
              <p:cNvGrpSpPr/>
              <p:nvPr/>
            </p:nvGrpSpPr>
            <p:grpSpPr>
              <a:xfrm rot="4009618">
                <a:off x="6179780" y="2147741"/>
                <a:ext cx="355822" cy="1663953"/>
                <a:chOff x="5003969" y="1326138"/>
                <a:chExt cx="299550" cy="1593103"/>
              </a:xfrm>
            </p:grpSpPr>
            <p:cxnSp>
              <p:nvCxnSpPr>
                <p:cNvPr id="35" name="Straight Connector 34">
                  <a:extLst>
                    <a:ext uri="{FF2B5EF4-FFF2-40B4-BE49-F238E27FC236}">
                      <a16:creationId xmlns:a16="http://schemas.microsoft.com/office/drawing/2014/main" id="{AC92488E-518C-4247-AA26-0D5BC677F0CE}"/>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C35906B-9BB5-4B67-9EAD-D0B4448EFF07}"/>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5" name="Rectangle: Rounded Corners 4">
              <a:extLst>
                <a:ext uri="{FF2B5EF4-FFF2-40B4-BE49-F238E27FC236}">
                  <a16:creationId xmlns:a16="http://schemas.microsoft.com/office/drawing/2014/main" id="{7C76956D-2E5C-4E5A-BF8A-692B8D668D12}"/>
                </a:ext>
              </a:extLst>
            </p:cNvPr>
            <p:cNvSpPr/>
            <p:nvPr/>
          </p:nvSpPr>
          <p:spPr>
            <a:xfrm>
              <a:off x="7723161" y="2697479"/>
              <a:ext cx="1659987" cy="146304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54897E8A-87A9-482E-A69E-F4E823EF53E3}"/>
                </a:ext>
              </a:extLst>
            </p:cNvPr>
            <p:cNvCxnSpPr>
              <a:cxnSpLocks/>
            </p:cNvCxnSpPr>
            <p:nvPr/>
          </p:nvCxnSpPr>
          <p:spPr>
            <a:xfrm flipV="1">
              <a:off x="5975648" y="3624737"/>
              <a:ext cx="2791428" cy="161614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483EA03-7AE4-4433-AC29-DFCA85706BA0}"/>
                </a:ext>
              </a:extLst>
            </p:cNvPr>
            <p:cNvCxnSpPr>
              <a:cxnSpLocks/>
            </p:cNvCxnSpPr>
            <p:nvPr/>
          </p:nvCxnSpPr>
          <p:spPr>
            <a:xfrm>
              <a:off x="6213284" y="1546326"/>
              <a:ext cx="2639744" cy="167179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DF68EAE5-BC32-4E2B-8AF9-4395B84613E8}"/>
                </a:ext>
              </a:extLst>
            </p:cNvPr>
            <p:cNvSpPr/>
            <p:nvPr/>
          </p:nvSpPr>
          <p:spPr>
            <a:xfrm>
              <a:off x="2985257" y="1326138"/>
              <a:ext cx="4318781" cy="4037428"/>
            </a:xfrm>
            <a:prstGeom prst="ellipse">
              <a:avLst/>
            </a:prstGeom>
            <a:noFill/>
            <a:ln w="1619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3561D2BC-B7BE-45FE-A2AA-DEA126CC06B1}"/>
                </a:ext>
              </a:extLst>
            </p:cNvPr>
            <p:cNvSpPr/>
            <p:nvPr/>
          </p:nvSpPr>
          <p:spPr>
            <a:xfrm>
              <a:off x="4572240" y="2814574"/>
              <a:ext cx="1034742" cy="1014178"/>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11DE30B-9468-498C-A496-38F6CAAEB8B1}"/>
                </a:ext>
              </a:extLst>
            </p:cNvPr>
            <p:cNvGrpSpPr/>
            <p:nvPr/>
          </p:nvGrpSpPr>
          <p:grpSpPr>
            <a:xfrm rot="21374307">
              <a:off x="4933629" y="1255798"/>
              <a:ext cx="2185698" cy="1916905"/>
              <a:chOff x="5003969" y="1312070"/>
              <a:chExt cx="2185698" cy="1916905"/>
            </a:xfrm>
          </p:grpSpPr>
          <p:grpSp>
            <p:nvGrpSpPr>
              <p:cNvPr id="23" name="Group 22">
                <a:extLst>
                  <a:ext uri="{FF2B5EF4-FFF2-40B4-BE49-F238E27FC236}">
                    <a16:creationId xmlns:a16="http://schemas.microsoft.com/office/drawing/2014/main" id="{F6C6B089-21E1-49B9-BB7C-126ADD002F29}"/>
                  </a:ext>
                </a:extLst>
              </p:cNvPr>
              <p:cNvGrpSpPr/>
              <p:nvPr/>
            </p:nvGrpSpPr>
            <p:grpSpPr>
              <a:xfrm>
                <a:off x="5003969" y="1312070"/>
                <a:ext cx="355822" cy="1663953"/>
                <a:chOff x="5003969" y="1326138"/>
                <a:chExt cx="299550" cy="1593103"/>
              </a:xfrm>
            </p:grpSpPr>
            <p:cxnSp>
              <p:nvCxnSpPr>
                <p:cNvPr id="30" name="Straight Connector 29">
                  <a:extLst>
                    <a:ext uri="{FF2B5EF4-FFF2-40B4-BE49-F238E27FC236}">
                      <a16:creationId xmlns:a16="http://schemas.microsoft.com/office/drawing/2014/main" id="{CF9637D4-9C23-4AFA-9F39-EAC9B38D32A8}"/>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3A66FF4-BE76-46C5-B504-EA8C74F0B179}"/>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A208F86B-0D18-4EB8-A75A-F731845061C1}"/>
                  </a:ext>
                </a:extLst>
              </p:cNvPr>
              <p:cNvGrpSpPr/>
              <p:nvPr/>
            </p:nvGrpSpPr>
            <p:grpSpPr>
              <a:xfrm rot="2047168">
                <a:off x="5710262" y="1565022"/>
                <a:ext cx="355822" cy="1663953"/>
                <a:chOff x="5003969" y="1326138"/>
                <a:chExt cx="299550" cy="1593103"/>
              </a:xfrm>
            </p:grpSpPr>
            <p:cxnSp>
              <p:nvCxnSpPr>
                <p:cNvPr id="28" name="Straight Connector 27">
                  <a:extLst>
                    <a:ext uri="{FF2B5EF4-FFF2-40B4-BE49-F238E27FC236}">
                      <a16:creationId xmlns:a16="http://schemas.microsoft.com/office/drawing/2014/main" id="{0343214F-66EA-47FB-A9AD-AB9C25BC57D1}"/>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3564326-A191-43CB-8738-75995FE26565}"/>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AFF090D7-A8AF-49CA-AB1C-AB3978613C7F}"/>
                  </a:ext>
                </a:extLst>
              </p:cNvPr>
              <p:cNvGrpSpPr/>
              <p:nvPr/>
            </p:nvGrpSpPr>
            <p:grpSpPr>
              <a:xfrm rot="4009618">
                <a:off x="6179780" y="2133673"/>
                <a:ext cx="355822" cy="1663953"/>
                <a:chOff x="5003969" y="1326138"/>
                <a:chExt cx="299550" cy="1593103"/>
              </a:xfrm>
            </p:grpSpPr>
            <p:cxnSp>
              <p:nvCxnSpPr>
                <p:cNvPr id="26" name="Straight Connector 25">
                  <a:extLst>
                    <a:ext uri="{FF2B5EF4-FFF2-40B4-BE49-F238E27FC236}">
                      <a16:creationId xmlns:a16="http://schemas.microsoft.com/office/drawing/2014/main" id="{EA9B0340-6ED6-46D8-A8CC-2B6D7F6EB3CB}"/>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B79D7DE-68DB-4E4A-976B-5006838CEA39}"/>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 name="Group 10">
              <a:extLst>
                <a:ext uri="{FF2B5EF4-FFF2-40B4-BE49-F238E27FC236}">
                  <a16:creationId xmlns:a16="http://schemas.microsoft.com/office/drawing/2014/main" id="{42695E97-D1A0-4F31-BA83-9B4F300821BC}"/>
                </a:ext>
              </a:extLst>
            </p:cNvPr>
            <p:cNvGrpSpPr/>
            <p:nvPr/>
          </p:nvGrpSpPr>
          <p:grpSpPr>
            <a:xfrm rot="14238300">
              <a:off x="2547402" y="2229029"/>
              <a:ext cx="2185698" cy="1916905"/>
              <a:chOff x="5003969" y="1326138"/>
              <a:chExt cx="2185698" cy="1916905"/>
            </a:xfrm>
          </p:grpSpPr>
          <p:grpSp>
            <p:nvGrpSpPr>
              <p:cNvPr id="14" name="Group 13">
                <a:extLst>
                  <a:ext uri="{FF2B5EF4-FFF2-40B4-BE49-F238E27FC236}">
                    <a16:creationId xmlns:a16="http://schemas.microsoft.com/office/drawing/2014/main" id="{E8725E50-8457-4CB2-8CC4-26AD0D750388}"/>
                  </a:ext>
                </a:extLst>
              </p:cNvPr>
              <p:cNvGrpSpPr/>
              <p:nvPr/>
            </p:nvGrpSpPr>
            <p:grpSpPr>
              <a:xfrm>
                <a:off x="5003969" y="1326138"/>
                <a:ext cx="355822" cy="1663953"/>
                <a:chOff x="5003969" y="1326138"/>
                <a:chExt cx="299550" cy="1593103"/>
              </a:xfrm>
            </p:grpSpPr>
            <p:cxnSp>
              <p:nvCxnSpPr>
                <p:cNvPr id="21" name="Straight Connector 20">
                  <a:extLst>
                    <a:ext uri="{FF2B5EF4-FFF2-40B4-BE49-F238E27FC236}">
                      <a16:creationId xmlns:a16="http://schemas.microsoft.com/office/drawing/2014/main" id="{7ADC8C0E-11D0-4AB7-BB2A-90F9EF4F2047}"/>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4F4185B-C656-4563-9FE4-D027C05A3F6F}"/>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64C0948A-E98F-4667-AC00-55CD80FA6FFE}"/>
                  </a:ext>
                </a:extLst>
              </p:cNvPr>
              <p:cNvGrpSpPr/>
              <p:nvPr/>
            </p:nvGrpSpPr>
            <p:grpSpPr>
              <a:xfrm rot="2047168">
                <a:off x="5710262" y="1579090"/>
                <a:ext cx="355822" cy="1663953"/>
                <a:chOff x="5003969" y="1326138"/>
                <a:chExt cx="299550" cy="1593103"/>
              </a:xfrm>
            </p:grpSpPr>
            <p:cxnSp>
              <p:nvCxnSpPr>
                <p:cNvPr id="19" name="Straight Connector 18">
                  <a:extLst>
                    <a:ext uri="{FF2B5EF4-FFF2-40B4-BE49-F238E27FC236}">
                      <a16:creationId xmlns:a16="http://schemas.microsoft.com/office/drawing/2014/main" id="{095212FD-5E66-4F45-801B-4739D8655A46}"/>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8AEC74-CFC8-4D81-A55B-F77A4CCB35BC}"/>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74D6FCAD-7556-4C00-889A-9574CBAAD8BA}"/>
                  </a:ext>
                </a:extLst>
              </p:cNvPr>
              <p:cNvGrpSpPr/>
              <p:nvPr/>
            </p:nvGrpSpPr>
            <p:grpSpPr>
              <a:xfrm rot="4009618">
                <a:off x="6179780" y="2147741"/>
                <a:ext cx="355822" cy="1663953"/>
                <a:chOff x="5003969" y="1326138"/>
                <a:chExt cx="299550" cy="1593103"/>
              </a:xfrm>
            </p:grpSpPr>
            <p:cxnSp>
              <p:nvCxnSpPr>
                <p:cNvPr id="17" name="Straight Connector 16">
                  <a:extLst>
                    <a:ext uri="{FF2B5EF4-FFF2-40B4-BE49-F238E27FC236}">
                      <a16:creationId xmlns:a16="http://schemas.microsoft.com/office/drawing/2014/main" id="{E8C13370-E063-45BD-9618-7FC0CCB6AE04}"/>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A5A82D-1FB6-4D93-8BF3-F91BA77887CC}"/>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12" name="Oval 11">
              <a:extLst>
                <a:ext uri="{FF2B5EF4-FFF2-40B4-BE49-F238E27FC236}">
                  <a16:creationId xmlns:a16="http://schemas.microsoft.com/office/drawing/2014/main" id="{CD8D2597-60ED-468F-9128-3DDFE21D3EC2}"/>
                </a:ext>
              </a:extLst>
            </p:cNvPr>
            <p:cNvSpPr/>
            <p:nvPr/>
          </p:nvSpPr>
          <p:spPr>
            <a:xfrm>
              <a:off x="8091827" y="2990091"/>
              <a:ext cx="909792" cy="8512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72199AB-162F-409B-9A65-4F8EC3D05811}"/>
                </a:ext>
              </a:extLst>
            </p:cNvPr>
            <p:cNvSpPr/>
            <p:nvPr/>
          </p:nvSpPr>
          <p:spPr>
            <a:xfrm>
              <a:off x="8500281" y="3344852"/>
              <a:ext cx="123213" cy="15448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1" name="Straight Arrow Connector 40">
            <a:extLst>
              <a:ext uri="{FF2B5EF4-FFF2-40B4-BE49-F238E27FC236}">
                <a16:creationId xmlns:a16="http://schemas.microsoft.com/office/drawing/2014/main" id="{68DBF6D4-2246-4FD8-9599-73D4CC6FEB4D}"/>
              </a:ext>
            </a:extLst>
          </p:cNvPr>
          <p:cNvCxnSpPr>
            <a:cxnSpLocks/>
          </p:cNvCxnSpPr>
          <p:nvPr/>
        </p:nvCxnSpPr>
        <p:spPr>
          <a:xfrm>
            <a:off x="5236156" y="3071528"/>
            <a:ext cx="683309"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D3852382-3420-4BE5-B2DB-5DF568216DE1}"/>
              </a:ext>
            </a:extLst>
          </p:cNvPr>
          <p:cNvSpPr txBox="1"/>
          <p:nvPr/>
        </p:nvSpPr>
        <p:spPr>
          <a:xfrm>
            <a:off x="5934028" y="2820849"/>
            <a:ext cx="1094695" cy="461665"/>
          </a:xfrm>
          <a:prstGeom prst="rect">
            <a:avLst/>
          </a:prstGeom>
          <a:noFill/>
        </p:spPr>
        <p:txBody>
          <a:bodyPr wrap="square" rtlCol="0">
            <a:spAutoFit/>
          </a:bodyPr>
          <a:lstStyle/>
          <a:p>
            <a:r>
              <a:rPr lang="en-US" sz="2400" dirty="0">
                <a:solidFill>
                  <a:srgbClr val="FF0000"/>
                </a:solidFill>
              </a:rPr>
              <a:t>25 N</a:t>
            </a:r>
          </a:p>
        </p:txBody>
      </p:sp>
      <p:sp>
        <p:nvSpPr>
          <p:cNvPr id="63" name="Oval 62">
            <a:extLst>
              <a:ext uri="{FF2B5EF4-FFF2-40B4-BE49-F238E27FC236}">
                <a16:creationId xmlns:a16="http://schemas.microsoft.com/office/drawing/2014/main" id="{8BD32137-C1AF-4F1E-896E-0BC52208FC67}"/>
              </a:ext>
            </a:extLst>
          </p:cNvPr>
          <p:cNvSpPr/>
          <p:nvPr/>
        </p:nvSpPr>
        <p:spPr>
          <a:xfrm>
            <a:off x="2539435" y="3202852"/>
            <a:ext cx="133424" cy="1593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F074DC91-CAF5-4900-A3C9-0BAB23500FF8}"/>
              </a:ext>
            </a:extLst>
          </p:cNvPr>
          <p:cNvSpPr txBox="1"/>
          <p:nvPr/>
        </p:nvSpPr>
        <p:spPr>
          <a:xfrm>
            <a:off x="1137879" y="275620"/>
            <a:ext cx="9916241" cy="584775"/>
          </a:xfrm>
          <a:prstGeom prst="rect">
            <a:avLst/>
          </a:prstGeom>
          <a:noFill/>
        </p:spPr>
        <p:txBody>
          <a:bodyPr wrap="square" rtlCol="0">
            <a:spAutoFit/>
          </a:bodyPr>
          <a:lstStyle/>
          <a:p>
            <a:pPr algn="ctr"/>
            <a:r>
              <a:rPr lang="en-US" sz="3200" dirty="0">
                <a:solidFill>
                  <a:srgbClr val="FF0000"/>
                </a:solidFill>
              </a:rPr>
              <a:t>Theoretical Wheel Torque needed to Rotate the Alternator</a:t>
            </a:r>
          </a:p>
        </p:txBody>
      </p:sp>
      <p:sp>
        <p:nvSpPr>
          <p:cNvPr id="66" name="TextBox 65">
            <a:extLst>
              <a:ext uri="{FF2B5EF4-FFF2-40B4-BE49-F238E27FC236}">
                <a16:creationId xmlns:a16="http://schemas.microsoft.com/office/drawing/2014/main" id="{4EF0A3BE-B80A-4DB9-8463-57CCA608465F}"/>
              </a:ext>
            </a:extLst>
          </p:cNvPr>
          <p:cNvSpPr txBox="1"/>
          <p:nvPr/>
        </p:nvSpPr>
        <p:spPr>
          <a:xfrm>
            <a:off x="6805848" y="2609152"/>
            <a:ext cx="2475469" cy="1015663"/>
          </a:xfrm>
          <a:prstGeom prst="rect">
            <a:avLst/>
          </a:prstGeom>
          <a:noFill/>
        </p:spPr>
        <p:txBody>
          <a:bodyPr wrap="square" rtlCol="0">
            <a:spAutoFit/>
          </a:bodyPr>
          <a:lstStyle/>
          <a:p>
            <a:r>
              <a:rPr lang="en-US" sz="2000" dirty="0">
                <a:solidFill>
                  <a:srgbClr val="FF0000"/>
                </a:solidFill>
              </a:rPr>
              <a:t>Force measured from alternator pull test (w/ electrical load)</a:t>
            </a:r>
          </a:p>
        </p:txBody>
      </p:sp>
    </p:spTree>
    <p:extLst>
      <p:ext uri="{BB962C8B-B14F-4D97-AF65-F5344CB8AC3E}">
        <p14:creationId xmlns:p14="http://schemas.microsoft.com/office/powerpoint/2010/main" val="231266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DD3986-6C0B-4DE6-8DE9-140E21545F51}"/>
              </a:ext>
            </a:extLst>
          </p:cNvPr>
          <p:cNvSpPr>
            <a:spLocks noGrp="1"/>
          </p:cNvSpPr>
          <p:nvPr>
            <p:ph type="sldNum" sz="quarter" idx="12"/>
          </p:nvPr>
        </p:nvSpPr>
        <p:spPr/>
        <p:txBody>
          <a:bodyPr/>
          <a:lstStyle/>
          <a:p>
            <a:fld id="{6CC3B4F2-E589-42AA-B4B2-E5201966EA6B}" type="slidenum">
              <a:rPr lang="en-US" smtClean="0"/>
              <a:t>22</a:t>
            </a:fld>
            <a:endParaRPr lang="en-US"/>
          </a:p>
        </p:txBody>
      </p:sp>
      <p:grpSp>
        <p:nvGrpSpPr>
          <p:cNvPr id="3" name="Group 2">
            <a:extLst>
              <a:ext uri="{FF2B5EF4-FFF2-40B4-BE49-F238E27FC236}">
                <a16:creationId xmlns:a16="http://schemas.microsoft.com/office/drawing/2014/main" id="{4D93A9AF-7F01-4AE7-A60D-D2D62925839B}"/>
              </a:ext>
            </a:extLst>
          </p:cNvPr>
          <p:cNvGrpSpPr/>
          <p:nvPr/>
        </p:nvGrpSpPr>
        <p:grpSpPr>
          <a:xfrm>
            <a:off x="801426" y="1646825"/>
            <a:ext cx="5001716" cy="3564350"/>
            <a:chOff x="2681798" y="1255798"/>
            <a:chExt cx="6701350" cy="4484103"/>
          </a:xfrm>
        </p:grpSpPr>
        <p:grpSp>
          <p:nvGrpSpPr>
            <p:cNvPr id="4" name="Group 3">
              <a:extLst>
                <a:ext uri="{FF2B5EF4-FFF2-40B4-BE49-F238E27FC236}">
                  <a16:creationId xmlns:a16="http://schemas.microsoft.com/office/drawing/2014/main" id="{A0595A82-0D91-475C-B99D-C21A1D08EF2F}"/>
                </a:ext>
              </a:extLst>
            </p:cNvPr>
            <p:cNvGrpSpPr/>
            <p:nvPr/>
          </p:nvGrpSpPr>
          <p:grpSpPr>
            <a:xfrm rot="7115015">
              <a:off x="4619826" y="3688599"/>
              <a:ext cx="2185698" cy="1916905"/>
              <a:chOff x="5003969" y="1326138"/>
              <a:chExt cx="2185698" cy="1916905"/>
            </a:xfrm>
          </p:grpSpPr>
          <p:grpSp>
            <p:nvGrpSpPr>
              <p:cNvPr id="32" name="Group 31">
                <a:extLst>
                  <a:ext uri="{FF2B5EF4-FFF2-40B4-BE49-F238E27FC236}">
                    <a16:creationId xmlns:a16="http://schemas.microsoft.com/office/drawing/2014/main" id="{4F66CB88-BCFD-4EDD-8CA7-D567D8C14874}"/>
                  </a:ext>
                </a:extLst>
              </p:cNvPr>
              <p:cNvGrpSpPr/>
              <p:nvPr/>
            </p:nvGrpSpPr>
            <p:grpSpPr>
              <a:xfrm>
                <a:off x="5003969" y="1326138"/>
                <a:ext cx="355822" cy="1663953"/>
                <a:chOff x="5003969" y="1326138"/>
                <a:chExt cx="299550" cy="1593103"/>
              </a:xfrm>
            </p:grpSpPr>
            <p:cxnSp>
              <p:nvCxnSpPr>
                <p:cNvPr id="39" name="Straight Connector 38">
                  <a:extLst>
                    <a:ext uri="{FF2B5EF4-FFF2-40B4-BE49-F238E27FC236}">
                      <a16:creationId xmlns:a16="http://schemas.microsoft.com/office/drawing/2014/main" id="{1D12B482-770F-42B9-AB0D-49F71D1D7252}"/>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2EE1DE-DA82-47DE-A531-5C2B031A509A}"/>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42612F4E-F6F9-4C20-BB4F-581BC8BE7E07}"/>
                  </a:ext>
                </a:extLst>
              </p:cNvPr>
              <p:cNvGrpSpPr/>
              <p:nvPr/>
            </p:nvGrpSpPr>
            <p:grpSpPr>
              <a:xfrm rot="2047168">
                <a:off x="5710262" y="1579090"/>
                <a:ext cx="355822" cy="1663953"/>
                <a:chOff x="5003969" y="1326138"/>
                <a:chExt cx="299550" cy="1593103"/>
              </a:xfrm>
            </p:grpSpPr>
            <p:cxnSp>
              <p:nvCxnSpPr>
                <p:cNvPr id="37" name="Straight Connector 36">
                  <a:extLst>
                    <a:ext uri="{FF2B5EF4-FFF2-40B4-BE49-F238E27FC236}">
                      <a16:creationId xmlns:a16="http://schemas.microsoft.com/office/drawing/2014/main" id="{D35E00BE-2689-42A4-A269-576CCE13086B}"/>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9F03A-2AE8-4D99-AA8F-7CC72A4B2F57}"/>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73E85F30-CEDD-4373-A063-1A1420324329}"/>
                  </a:ext>
                </a:extLst>
              </p:cNvPr>
              <p:cNvGrpSpPr/>
              <p:nvPr/>
            </p:nvGrpSpPr>
            <p:grpSpPr>
              <a:xfrm rot="4009618">
                <a:off x="6179780" y="2147741"/>
                <a:ext cx="355822" cy="1663953"/>
                <a:chOff x="5003969" y="1326138"/>
                <a:chExt cx="299550" cy="1593103"/>
              </a:xfrm>
            </p:grpSpPr>
            <p:cxnSp>
              <p:nvCxnSpPr>
                <p:cNvPr id="35" name="Straight Connector 34">
                  <a:extLst>
                    <a:ext uri="{FF2B5EF4-FFF2-40B4-BE49-F238E27FC236}">
                      <a16:creationId xmlns:a16="http://schemas.microsoft.com/office/drawing/2014/main" id="{AC92488E-518C-4247-AA26-0D5BC677F0CE}"/>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C35906B-9BB5-4B67-9EAD-D0B4448EFF07}"/>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5" name="Rectangle: Rounded Corners 4">
              <a:extLst>
                <a:ext uri="{FF2B5EF4-FFF2-40B4-BE49-F238E27FC236}">
                  <a16:creationId xmlns:a16="http://schemas.microsoft.com/office/drawing/2014/main" id="{7C76956D-2E5C-4E5A-BF8A-692B8D668D12}"/>
                </a:ext>
              </a:extLst>
            </p:cNvPr>
            <p:cNvSpPr/>
            <p:nvPr/>
          </p:nvSpPr>
          <p:spPr>
            <a:xfrm>
              <a:off x="7723161" y="2697479"/>
              <a:ext cx="1659987" cy="146304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54897E8A-87A9-482E-A69E-F4E823EF53E3}"/>
                </a:ext>
              </a:extLst>
            </p:cNvPr>
            <p:cNvCxnSpPr>
              <a:cxnSpLocks/>
            </p:cNvCxnSpPr>
            <p:nvPr/>
          </p:nvCxnSpPr>
          <p:spPr>
            <a:xfrm flipV="1">
              <a:off x="5975648" y="3624737"/>
              <a:ext cx="2791428" cy="161614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483EA03-7AE4-4433-AC29-DFCA85706BA0}"/>
                </a:ext>
              </a:extLst>
            </p:cNvPr>
            <p:cNvCxnSpPr>
              <a:cxnSpLocks/>
            </p:cNvCxnSpPr>
            <p:nvPr/>
          </p:nvCxnSpPr>
          <p:spPr>
            <a:xfrm>
              <a:off x="6213284" y="1546326"/>
              <a:ext cx="2639744" cy="167179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DF68EAE5-BC32-4E2B-8AF9-4395B84613E8}"/>
                </a:ext>
              </a:extLst>
            </p:cNvPr>
            <p:cNvSpPr/>
            <p:nvPr/>
          </p:nvSpPr>
          <p:spPr>
            <a:xfrm>
              <a:off x="2985257" y="1326138"/>
              <a:ext cx="4318781" cy="4037428"/>
            </a:xfrm>
            <a:prstGeom prst="ellipse">
              <a:avLst/>
            </a:prstGeom>
            <a:noFill/>
            <a:ln w="1619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3561D2BC-B7BE-45FE-A2AA-DEA126CC06B1}"/>
                </a:ext>
              </a:extLst>
            </p:cNvPr>
            <p:cNvSpPr/>
            <p:nvPr/>
          </p:nvSpPr>
          <p:spPr>
            <a:xfrm>
              <a:off x="4572240" y="2814574"/>
              <a:ext cx="1034742" cy="1014178"/>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11DE30B-9468-498C-A496-38F6CAAEB8B1}"/>
                </a:ext>
              </a:extLst>
            </p:cNvPr>
            <p:cNvGrpSpPr/>
            <p:nvPr/>
          </p:nvGrpSpPr>
          <p:grpSpPr>
            <a:xfrm rot="21374307">
              <a:off x="4933629" y="1255798"/>
              <a:ext cx="2185698" cy="1916905"/>
              <a:chOff x="5003969" y="1312070"/>
              <a:chExt cx="2185698" cy="1916905"/>
            </a:xfrm>
          </p:grpSpPr>
          <p:grpSp>
            <p:nvGrpSpPr>
              <p:cNvPr id="23" name="Group 22">
                <a:extLst>
                  <a:ext uri="{FF2B5EF4-FFF2-40B4-BE49-F238E27FC236}">
                    <a16:creationId xmlns:a16="http://schemas.microsoft.com/office/drawing/2014/main" id="{F6C6B089-21E1-49B9-BB7C-126ADD002F29}"/>
                  </a:ext>
                </a:extLst>
              </p:cNvPr>
              <p:cNvGrpSpPr/>
              <p:nvPr/>
            </p:nvGrpSpPr>
            <p:grpSpPr>
              <a:xfrm>
                <a:off x="5003969" y="1312070"/>
                <a:ext cx="355822" cy="1663953"/>
                <a:chOff x="5003969" y="1326138"/>
                <a:chExt cx="299550" cy="1593103"/>
              </a:xfrm>
            </p:grpSpPr>
            <p:cxnSp>
              <p:nvCxnSpPr>
                <p:cNvPr id="30" name="Straight Connector 29">
                  <a:extLst>
                    <a:ext uri="{FF2B5EF4-FFF2-40B4-BE49-F238E27FC236}">
                      <a16:creationId xmlns:a16="http://schemas.microsoft.com/office/drawing/2014/main" id="{CF9637D4-9C23-4AFA-9F39-EAC9B38D32A8}"/>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3A66FF4-BE76-46C5-B504-EA8C74F0B179}"/>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A208F86B-0D18-4EB8-A75A-F731845061C1}"/>
                  </a:ext>
                </a:extLst>
              </p:cNvPr>
              <p:cNvGrpSpPr/>
              <p:nvPr/>
            </p:nvGrpSpPr>
            <p:grpSpPr>
              <a:xfrm rot="2047168">
                <a:off x="5710262" y="1565022"/>
                <a:ext cx="355822" cy="1663953"/>
                <a:chOff x="5003969" y="1326138"/>
                <a:chExt cx="299550" cy="1593103"/>
              </a:xfrm>
            </p:grpSpPr>
            <p:cxnSp>
              <p:nvCxnSpPr>
                <p:cNvPr id="28" name="Straight Connector 27">
                  <a:extLst>
                    <a:ext uri="{FF2B5EF4-FFF2-40B4-BE49-F238E27FC236}">
                      <a16:creationId xmlns:a16="http://schemas.microsoft.com/office/drawing/2014/main" id="{0343214F-66EA-47FB-A9AD-AB9C25BC57D1}"/>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3564326-A191-43CB-8738-75995FE26565}"/>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AFF090D7-A8AF-49CA-AB1C-AB3978613C7F}"/>
                  </a:ext>
                </a:extLst>
              </p:cNvPr>
              <p:cNvGrpSpPr/>
              <p:nvPr/>
            </p:nvGrpSpPr>
            <p:grpSpPr>
              <a:xfrm rot="4009618">
                <a:off x="6179780" y="2133673"/>
                <a:ext cx="355822" cy="1663953"/>
                <a:chOff x="5003969" y="1326138"/>
                <a:chExt cx="299550" cy="1593103"/>
              </a:xfrm>
            </p:grpSpPr>
            <p:cxnSp>
              <p:nvCxnSpPr>
                <p:cNvPr id="26" name="Straight Connector 25">
                  <a:extLst>
                    <a:ext uri="{FF2B5EF4-FFF2-40B4-BE49-F238E27FC236}">
                      <a16:creationId xmlns:a16="http://schemas.microsoft.com/office/drawing/2014/main" id="{EA9B0340-6ED6-46D8-A8CC-2B6D7F6EB3CB}"/>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B79D7DE-68DB-4E4A-976B-5006838CEA39}"/>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11" name="Group 10">
              <a:extLst>
                <a:ext uri="{FF2B5EF4-FFF2-40B4-BE49-F238E27FC236}">
                  <a16:creationId xmlns:a16="http://schemas.microsoft.com/office/drawing/2014/main" id="{42695E97-D1A0-4F31-BA83-9B4F300821BC}"/>
                </a:ext>
              </a:extLst>
            </p:cNvPr>
            <p:cNvGrpSpPr/>
            <p:nvPr/>
          </p:nvGrpSpPr>
          <p:grpSpPr>
            <a:xfrm rot="14238300">
              <a:off x="2547402" y="2229029"/>
              <a:ext cx="2185698" cy="1916905"/>
              <a:chOff x="5003969" y="1326138"/>
              <a:chExt cx="2185698" cy="1916905"/>
            </a:xfrm>
          </p:grpSpPr>
          <p:grpSp>
            <p:nvGrpSpPr>
              <p:cNvPr id="14" name="Group 13">
                <a:extLst>
                  <a:ext uri="{FF2B5EF4-FFF2-40B4-BE49-F238E27FC236}">
                    <a16:creationId xmlns:a16="http://schemas.microsoft.com/office/drawing/2014/main" id="{E8725E50-8457-4CB2-8CC4-26AD0D750388}"/>
                  </a:ext>
                </a:extLst>
              </p:cNvPr>
              <p:cNvGrpSpPr/>
              <p:nvPr/>
            </p:nvGrpSpPr>
            <p:grpSpPr>
              <a:xfrm>
                <a:off x="5003969" y="1326138"/>
                <a:ext cx="355822" cy="1663953"/>
                <a:chOff x="5003969" y="1326138"/>
                <a:chExt cx="299550" cy="1593103"/>
              </a:xfrm>
            </p:grpSpPr>
            <p:cxnSp>
              <p:nvCxnSpPr>
                <p:cNvPr id="21" name="Straight Connector 20">
                  <a:extLst>
                    <a:ext uri="{FF2B5EF4-FFF2-40B4-BE49-F238E27FC236}">
                      <a16:creationId xmlns:a16="http://schemas.microsoft.com/office/drawing/2014/main" id="{7ADC8C0E-11D0-4AB7-BB2A-90F9EF4F2047}"/>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4F4185B-C656-4563-9FE4-D027C05A3F6F}"/>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64C0948A-E98F-4667-AC00-55CD80FA6FFE}"/>
                  </a:ext>
                </a:extLst>
              </p:cNvPr>
              <p:cNvGrpSpPr/>
              <p:nvPr/>
            </p:nvGrpSpPr>
            <p:grpSpPr>
              <a:xfrm rot="2047168">
                <a:off x="5710262" y="1579090"/>
                <a:ext cx="355822" cy="1663953"/>
                <a:chOff x="5003969" y="1326138"/>
                <a:chExt cx="299550" cy="1593103"/>
              </a:xfrm>
            </p:grpSpPr>
            <p:cxnSp>
              <p:nvCxnSpPr>
                <p:cNvPr id="19" name="Straight Connector 18">
                  <a:extLst>
                    <a:ext uri="{FF2B5EF4-FFF2-40B4-BE49-F238E27FC236}">
                      <a16:creationId xmlns:a16="http://schemas.microsoft.com/office/drawing/2014/main" id="{095212FD-5E66-4F45-801B-4739D8655A46}"/>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8AEC74-CFC8-4D81-A55B-F77A4CCB35BC}"/>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74D6FCAD-7556-4C00-889A-9574CBAAD8BA}"/>
                  </a:ext>
                </a:extLst>
              </p:cNvPr>
              <p:cNvGrpSpPr/>
              <p:nvPr/>
            </p:nvGrpSpPr>
            <p:grpSpPr>
              <a:xfrm rot="4009618">
                <a:off x="6179780" y="2147741"/>
                <a:ext cx="355822" cy="1663953"/>
                <a:chOff x="5003969" y="1326138"/>
                <a:chExt cx="299550" cy="1593103"/>
              </a:xfrm>
            </p:grpSpPr>
            <p:cxnSp>
              <p:nvCxnSpPr>
                <p:cNvPr id="17" name="Straight Connector 16">
                  <a:extLst>
                    <a:ext uri="{FF2B5EF4-FFF2-40B4-BE49-F238E27FC236}">
                      <a16:creationId xmlns:a16="http://schemas.microsoft.com/office/drawing/2014/main" id="{E8C13370-E063-45BD-9618-7FC0CCB6AE04}"/>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5A5A82D-1FB6-4D93-8BF3-F91BA77887CC}"/>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12" name="Oval 11">
              <a:extLst>
                <a:ext uri="{FF2B5EF4-FFF2-40B4-BE49-F238E27FC236}">
                  <a16:creationId xmlns:a16="http://schemas.microsoft.com/office/drawing/2014/main" id="{CD8D2597-60ED-468F-9128-3DDFE21D3EC2}"/>
                </a:ext>
              </a:extLst>
            </p:cNvPr>
            <p:cNvSpPr/>
            <p:nvPr/>
          </p:nvSpPr>
          <p:spPr>
            <a:xfrm>
              <a:off x="8091827" y="2990091"/>
              <a:ext cx="909792" cy="8512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72199AB-162F-409B-9A65-4F8EC3D05811}"/>
                </a:ext>
              </a:extLst>
            </p:cNvPr>
            <p:cNvSpPr/>
            <p:nvPr/>
          </p:nvSpPr>
          <p:spPr>
            <a:xfrm>
              <a:off x="8500281" y="3344852"/>
              <a:ext cx="123213" cy="15448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Oval 62">
            <a:extLst>
              <a:ext uri="{FF2B5EF4-FFF2-40B4-BE49-F238E27FC236}">
                <a16:creationId xmlns:a16="http://schemas.microsoft.com/office/drawing/2014/main" id="{8BD32137-C1AF-4F1E-896E-0BC52208FC67}"/>
              </a:ext>
            </a:extLst>
          </p:cNvPr>
          <p:cNvSpPr/>
          <p:nvPr/>
        </p:nvSpPr>
        <p:spPr>
          <a:xfrm>
            <a:off x="2539435" y="3202852"/>
            <a:ext cx="133424" cy="15932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D36D5530-09C9-44DC-BDC7-3B50A3A938D4}"/>
              </a:ext>
            </a:extLst>
          </p:cNvPr>
          <p:cNvGrpSpPr/>
          <p:nvPr/>
        </p:nvGrpSpPr>
        <p:grpSpPr>
          <a:xfrm>
            <a:off x="1000201" y="1431079"/>
            <a:ext cx="10423938" cy="3485298"/>
            <a:chOff x="1000201" y="1431079"/>
            <a:chExt cx="10423938" cy="3485298"/>
          </a:xfrm>
        </p:grpSpPr>
        <p:grpSp>
          <p:nvGrpSpPr>
            <p:cNvPr id="45" name="Group 44">
              <a:extLst>
                <a:ext uri="{FF2B5EF4-FFF2-40B4-BE49-F238E27FC236}">
                  <a16:creationId xmlns:a16="http://schemas.microsoft.com/office/drawing/2014/main" id="{985C3021-E72A-464B-8942-8BAF899494D9}"/>
                </a:ext>
              </a:extLst>
            </p:cNvPr>
            <p:cNvGrpSpPr/>
            <p:nvPr/>
          </p:nvGrpSpPr>
          <p:grpSpPr>
            <a:xfrm>
              <a:off x="1000201" y="1431079"/>
              <a:ext cx="4500266" cy="3485298"/>
              <a:chOff x="1000201" y="1431079"/>
              <a:chExt cx="4500266" cy="3485298"/>
            </a:xfrm>
          </p:grpSpPr>
          <p:cxnSp>
            <p:nvCxnSpPr>
              <p:cNvPr id="48" name="Straight Arrow Connector 47">
                <a:extLst>
                  <a:ext uri="{FF2B5EF4-FFF2-40B4-BE49-F238E27FC236}">
                    <a16:creationId xmlns:a16="http://schemas.microsoft.com/office/drawing/2014/main" id="{8D058CA9-244B-4E26-96D2-28ED0B3184ED}"/>
                  </a:ext>
                </a:extLst>
              </p:cNvPr>
              <p:cNvCxnSpPr>
                <a:cxnSpLocks/>
              </p:cNvCxnSpPr>
              <p:nvPr/>
            </p:nvCxnSpPr>
            <p:spPr>
              <a:xfrm flipH="1" flipV="1">
                <a:off x="2575201" y="1805268"/>
                <a:ext cx="35229" cy="1433986"/>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C138D54F-02DE-4285-B2F3-7644C4B200F0}"/>
                  </a:ext>
                </a:extLst>
              </p:cNvPr>
              <p:cNvSpPr txBox="1"/>
              <p:nvPr/>
            </p:nvSpPr>
            <p:spPr>
              <a:xfrm>
                <a:off x="1551002" y="2158160"/>
                <a:ext cx="1125435" cy="461665"/>
              </a:xfrm>
              <a:prstGeom prst="rect">
                <a:avLst/>
              </a:prstGeom>
              <a:noFill/>
            </p:spPr>
            <p:txBody>
              <a:bodyPr wrap="square" rtlCol="0">
                <a:spAutoFit/>
              </a:bodyPr>
              <a:lstStyle/>
              <a:p>
                <a:r>
                  <a:rPr lang="en-US" sz="2400" dirty="0">
                    <a:solidFill>
                      <a:srgbClr val="00B050"/>
                    </a:solidFill>
                  </a:rPr>
                  <a:t>0.28 m</a:t>
                </a:r>
              </a:p>
            </p:txBody>
          </p:sp>
          <p:grpSp>
            <p:nvGrpSpPr>
              <p:cNvPr id="44" name="Group 43">
                <a:extLst>
                  <a:ext uri="{FF2B5EF4-FFF2-40B4-BE49-F238E27FC236}">
                    <a16:creationId xmlns:a16="http://schemas.microsoft.com/office/drawing/2014/main" id="{EE3106D1-64E0-48C8-B374-7B6806427D1B}"/>
                  </a:ext>
                </a:extLst>
              </p:cNvPr>
              <p:cNvGrpSpPr/>
              <p:nvPr/>
            </p:nvGrpSpPr>
            <p:grpSpPr>
              <a:xfrm>
                <a:off x="1000201" y="1431079"/>
                <a:ext cx="4500266" cy="3485298"/>
                <a:chOff x="1000201" y="1431079"/>
                <a:chExt cx="4500266" cy="3485298"/>
              </a:xfrm>
            </p:grpSpPr>
            <p:cxnSp>
              <p:nvCxnSpPr>
                <p:cNvPr id="52" name="Straight Arrow Connector 51">
                  <a:extLst>
                    <a:ext uri="{FF2B5EF4-FFF2-40B4-BE49-F238E27FC236}">
                      <a16:creationId xmlns:a16="http://schemas.microsoft.com/office/drawing/2014/main" id="{60AB30C8-DF79-4AEC-9361-C722F6C5D095}"/>
                    </a:ext>
                  </a:extLst>
                </p:cNvPr>
                <p:cNvCxnSpPr>
                  <a:cxnSpLocks/>
                </p:cNvCxnSpPr>
                <p:nvPr/>
              </p:nvCxnSpPr>
              <p:spPr>
                <a:xfrm flipV="1">
                  <a:off x="2619951" y="1661912"/>
                  <a:ext cx="1767752" cy="2649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 name="Freeform: Shape 60">
                  <a:extLst>
                    <a:ext uri="{FF2B5EF4-FFF2-40B4-BE49-F238E27FC236}">
                      <a16:creationId xmlns:a16="http://schemas.microsoft.com/office/drawing/2014/main" id="{1B4A296C-F0CC-4D17-88B6-AA5DD2D5CF6F}"/>
                    </a:ext>
                  </a:extLst>
                </p:cNvPr>
                <p:cNvSpPr/>
                <p:nvPr/>
              </p:nvSpPr>
              <p:spPr>
                <a:xfrm>
                  <a:off x="1000201" y="1702191"/>
                  <a:ext cx="3093497" cy="3214186"/>
                </a:xfrm>
                <a:custGeom>
                  <a:avLst/>
                  <a:gdLst>
                    <a:gd name="connsiteX0" fmla="*/ 3093497 w 3093497"/>
                    <a:gd name="connsiteY0" fmla="*/ 2602523 h 3214186"/>
                    <a:gd name="connsiteX1" fmla="*/ 2404181 w 3093497"/>
                    <a:gd name="connsiteY1" fmla="*/ 3010486 h 3214186"/>
                    <a:gd name="connsiteX2" fmla="*/ 1757067 w 3093497"/>
                    <a:gd name="connsiteY2" fmla="*/ 3207434 h 3214186"/>
                    <a:gd name="connsiteX3" fmla="*/ 1236562 w 3093497"/>
                    <a:gd name="connsiteY3" fmla="*/ 3151163 h 3214186"/>
                    <a:gd name="connsiteX4" fmla="*/ 786396 w 3093497"/>
                    <a:gd name="connsiteY4" fmla="*/ 2982351 h 3214186"/>
                    <a:gd name="connsiteX5" fmla="*/ 378433 w 3093497"/>
                    <a:gd name="connsiteY5" fmla="*/ 2644726 h 3214186"/>
                    <a:gd name="connsiteX6" fmla="*/ 139282 w 3093497"/>
                    <a:gd name="connsiteY6" fmla="*/ 2222695 h 3214186"/>
                    <a:gd name="connsiteX7" fmla="*/ 12673 w 3093497"/>
                    <a:gd name="connsiteY7" fmla="*/ 1730326 h 3214186"/>
                    <a:gd name="connsiteX8" fmla="*/ 26741 w 3093497"/>
                    <a:gd name="connsiteY8" fmla="*/ 1266092 h 3214186"/>
                    <a:gd name="connsiteX9" fmla="*/ 209621 w 3093497"/>
                    <a:gd name="connsiteY9" fmla="*/ 801858 h 3214186"/>
                    <a:gd name="connsiteX10" fmla="*/ 490974 w 3093497"/>
                    <a:gd name="connsiteY10" fmla="*/ 450166 h 3214186"/>
                    <a:gd name="connsiteX11" fmla="*/ 870802 w 3093497"/>
                    <a:gd name="connsiteY11" fmla="*/ 168812 h 3214186"/>
                    <a:gd name="connsiteX12" fmla="*/ 1180291 w 3093497"/>
                    <a:gd name="connsiteY12" fmla="*/ 56271 h 3214186"/>
                    <a:gd name="connsiteX13" fmla="*/ 1517916 w 3093497"/>
                    <a:gd name="connsiteY13" fmla="*/ 0 h 321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93497" h="3214186">
                      <a:moveTo>
                        <a:pt x="3093497" y="2602523"/>
                      </a:moveTo>
                      <a:cubicBezTo>
                        <a:pt x="2860208" y="2756095"/>
                        <a:pt x="2626919" y="2909668"/>
                        <a:pt x="2404181" y="3010486"/>
                      </a:cubicBezTo>
                      <a:cubicBezTo>
                        <a:pt x="2181443" y="3111304"/>
                        <a:pt x="1951670" y="3183988"/>
                        <a:pt x="1757067" y="3207434"/>
                      </a:cubicBezTo>
                      <a:cubicBezTo>
                        <a:pt x="1562464" y="3230880"/>
                        <a:pt x="1398340" y="3188677"/>
                        <a:pt x="1236562" y="3151163"/>
                      </a:cubicBezTo>
                      <a:cubicBezTo>
                        <a:pt x="1074783" y="3113649"/>
                        <a:pt x="929418" y="3066757"/>
                        <a:pt x="786396" y="2982351"/>
                      </a:cubicBezTo>
                      <a:cubicBezTo>
                        <a:pt x="643374" y="2897945"/>
                        <a:pt x="486285" y="2771335"/>
                        <a:pt x="378433" y="2644726"/>
                      </a:cubicBezTo>
                      <a:cubicBezTo>
                        <a:pt x="270581" y="2518117"/>
                        <a:pt x="200242" y="2375095"/>
                        <a:pt x="139282" y="2222695"/>
                      </a:cubicBezTo>
                      <a:cubicBezTo>
                        <a:pt x="78322" y="2070295"/>
                        <a:pt x="31430" y="1889760"/>
                        <a:pt x="12673" y="1730326"/>
                      </a:cubicBezTo>
                      <a:cubicBezTo>
                        <a:pt x="-6084" y="1570892"/>
                        <a:pt x="-6084" y="1420837"/>
                        <a:pt x="26741" y="1266092"/>
                      </a:cubicBezTo>
                      <a:cubicBezTo>
                        <a:pt x="59566" y="1111347"/>
                        <a:pt x="132249" y="937846"/>
                        <a:pt x="209621" y="801858"/>
                      </a:cubicBezTo>
                      <a:cubicBezTo>
                        <a:pt x="286993" y="665870"/>
                        <a:pt x="380777" y="555674"/>
                        <a:pt x="490974" y="450166"/>
                      </a:cubicBezTo>
                      <a:cubicBezTo>
                        <a:pt x="601171" y="344658"/>
                        <a:pt x="755916" y="234461"/>
                        <a:pt x="870802" y="168812"/>
                      </a:cubicBezTo>
                      <a:cubicBezTo>
                        <a:pt x="985688" y="103163"/>
                        <a:pt x="1072439" y="84406"/>
                        <a:pt x="1180291" y="56271"/>
                      </a:cubicBezTo>
                      <a:cubicBezTo>
                        <a:pt x="1288143" y="28136"/>
                        <a:pt x="1403029" y="14068"/>
                        <a:pt x="1517916" y="0"/>
                      </a:cubicBezTo>
                    </a:path>
                  </a:pathLst>
                </a:cu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AACBA4E-F766-489D-A7AD-43A24A24E80B}"/>
                    </a:ext>
                  </a:extLst>
                </p:cNvPr>
                <p:cNvSpPr txBox="1"/>
                <p:nvPr/>
              </p:nvSpPr>
              <p:spPr>
                <a:xfrm>
                  <a:off x="4405772" y="1431079"/>
                  <a:ext cx="1094695" cy="461665"/>
                </a:xfrm>
                <a:prstGeom prst="rect">
                  <a:avLst/>
                </a:prstGeom>
                <a:noFill/>
              </p:spPr>
              <p:txBody>
                <a:bodyPr wrap="square" rtlCol="0">
                  <a:spAutoFit/>
                </a:bodyPr>
                <a:lstStyle/>
                <a:p>
                  <a:r>
                    <a:rPr lang="en-US" sz="2400" dirty="0">
                      <a:solidFill>
                        <a:srgbClr val="FF0000"/>
                      </a:solidFill>
                    </a:rPr>
                    <a:t>25 N</a:t>
                  </a:r>
                </a:p>
              </p:txBody>
            </p:sp>
          </p:grpSp>
        </p:grpSp>
        <p:sp>
          <p:nvSpPr>
            <p:cNvPr id="64" name="TextBox 63">
              <a:extLst>
                <a:ext uri="{FF2B5EF4-FFF2-40B4-BE49-F238E27FC236}">
                  <a16:creationId xmlns:a16="http://schemas.microsoft.com/office/drawing/2014/main" id="{1DE7A6F8-75A3-4ACC-AE50-75A7946D7C92}"/>
                </a:ext>
              </a:extLst>
            </p:cNvPr>
            <p:cNvSpPr txBox="1"/>
            <p:nvPr/>
          </p:nvSpPr>
          <p:spPr>
            <a:xfrm>
              <a:off x="6459199" y="2085092"/>
              <a:ext cx="4964940" cy="1938992"/>
            </a:xfrm>
            <a:prstGeom prst="rect">
              <a:avLst/>
            </a:prstGeom>
            <a:noFill/>
          </p:spPr>
          <p:txBody>
            <a:bodyPr wrap="square" rtlCol="0">
              <a:spAutoFit/>
            </a:bodyPr>
            <a:lstStyle/>
            <a:p>
              <a:r>
                <a:rPr lang="en-US" sz="2400" dirty="0"/>
                <a:t>Ideally, if we pull on the edge of the wheel with 25 N, the alternator should spin at the desired speed. However, if there is friction in the system, the actual pull force may be higher...</a:t>
              </a:r>
              <a:endParaRPr lang="en-US" sz="2400" b="1" dirty="0"/>
            </a:p>
          </p:txBody>
        </p:sp>
      </p:grpSp>
      <p:grpSp>
        <p:nvGrpSpPr>
          <p:cNvPr id="42" name="Group 41">
            <a:extLst>
              <a:ext uri="{FF2B5EF4-FFF2-40B4-BE49-F238E27FC236}">
                <a16:creationId xmlns:a16="http://schemas.microsoft.com/office/drawing/2014/main" id="{F7877FC3-853D-4AA9-ACA3-8101A86AF57F}"/>
              </a:ext>
            </a:extLst>
          </p:cNvPr>
          <p:cNvGrpSpPr/>
          <p:nvPr/>
        </p:nvGrpSpPr>
        <p:grpSpPr>
          <a:xfrm>
            <a:off x="4197093" y="1102026"/>
            <a:ext cx="7227046" cy="4744222"/>
            <a:chOff x="4197093" y="1102026"/>
            <a:chExt cx="7227046" cy="4744222"/>
          </a:xfrm>
        </p:grpSpPr>
        <p:cxnSp>
          <p:nvCxnSpPr>
            <p:cNvPr id="41" name="Straight Arrow Connector 40">
              <a:extLst>
                <a:ext uri="{FF2B5EF4-FFF2-40B4-BE49-F238E27FC236}">
                  <a16:creationId xmlns:a16="http://schemas.microsoft.com/office/drawing/2014/main" id="{68DBF6D4-2246-4FD8-9599-73D4CC6FEB4D}"/>
                </a:ext>
              </a:extLst>
            </p:cNvPr>
            <p:cNvCxnSpPr>
              <a:cxnSpLocks/>
            </p:cNvCxnSpPr>
            <p:nvPr/>
          </p:nvCxnSpPr>
          <p:spPr>
            <a:xfrm flipH="1">
              <a:off x="4197093" y="3862091"/>
              <a:ext cx="637975" cy="39176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D3852382-3420-4BE5-B2DB-5DF568216DE1}"/>
                </a:ext>
              </a:extLst>
            </p:cNvPr>
            <p:cNvSpPr txBox="1"/>
            <p:nvPr/>
          </p:nvSpPr>
          <p:spPr>
            <a:xfrm>
              <a:off x="4607932" y="4061144"/>
              <a:ext cx="1094695" cy="461665"/>
            </a:xfrm>
            <a:prstGeom prst="rect">
              <a:avLst/>
            </a:prstGeom>
            <a:noFill/>
          </p:spPr>
          <p:txBody>
            <a:bodyPr wrap="square" rtlCol="0">
              <a:spAutoFit/>
            </a:bodyPr>
            <a:lstStyle/>
            <a:p>
              <a:r>
                <a:rPr lang="en-US" sz="2400" dirty="0">
                  <a:solidFill>
                    <a:srgbClr val="FF0000"/>
                  </a:solidFill>
                </a:rPr>
                <a:t>25 N</a:t>
              </a:r>
            </a:p>
          </p:txBody>
        </p:sp>
        <p:sp>
          <p:nvSpPr>
            <p:cNvPr id="60" name="TextBox 59">
              <a:extLst>
                <a:ext uri="{FF2B5EF4-FFF2-40B4-BE49-F238E27FC236}">
                  <a16:creationId xmlns:a16="http://schemas.microsoft.com/office/drawing/2014/main" id="{FB9C4E21-0819-4C45-A751-E76AC1FA2705}"/>
                </a:ext>
              </a:extLst>
            </p:cNvPr>
            <p:cNvSpPr txBox="1"/>
            <p:nvPr/>
          </p:nvSpPr>
          <p:spPr>
            <a:xfrm>
              <a:off x="6459199" y="1102026"/>
              <a:ext cx="4964940" cy="830997"/>
            </a:xfrm>
            <a:prstGeom prst="rect">
              <a:avLst/>
            </a:prstGeom>
            <a:noFill/>
          </p:spPr>
          <p:txBody>
            <a:bodyPr wrap="square" rtlCol="0">
              <a:spAutoFit/>
            </a:bodyPr>
            <a:lstStyle/>
            <a:p>
              <a:r>
                <a:rPr lang="en-US" sz="2400" dirty="0"/>
                <a:t>The V-belt pulls on the alternator pulley. </a:t>
              </a:r>
            </a:p>
          </p:txBody>
        </p:sp>
        <p:sp>
          <p:nvSpPr>
            <p:cNvPr id="66" name="TextBox 65">
              <a:extLst>
                <a:ext uri="{FF2B5EF4-FFF2-40B4-BE49-F238E27FC236}">
                  <a16:creationId xmlns:a16="http://schemas.microsoft.com/office/drawing/2014/main" id="{4EF0A3BE-B80A-4DB9-8463-57CCA608465F}"/>
                </a:ext>
              </a:extLst>
            </p:cNvPr>
            <p:cNvSpPr txBox="1"/>
            <p:nvPr/>
          </p:nvSpPr>
          <p:spPr>
            <a:xfrm>
              <a:off x="4251347" y="4522809"/>
              <a:ext cx="2022843" cy="1323439"/>
            </a:xfrm>
            <a:prstGeom prst="rect">
              <a:avLst/>
            </a:prstGeom>
            <a:noFill/>
          </p:spPr>
          <p:txBody>
            <a:bodyPr wrap="square" rtlCol="0">
              <a:spAutoFit/>
            </a:bodyPr>
            <a:lstStyle/>
            <a:p>
              <a:r>
                <a:rPr lang="en-US" sz="2000" dirty="0">
                  <a:solidFill>
                    <a:srgbClr val="FF0000"/>
                  </a:solidFill>
                </a:rPr>
                <a:t>Force measured from alternator pull test (w/ electrical load)</a:t>
              </a:r>
            </a:p>
          </p:txBody>
        </p:sp>
      </p:grpSp>
      <p:grpSp>
        <p:nvGrpSpPr>
          <p:cNvPr id="47" name="Group 46">
            <a:extLst>
              <a:ext uri="{FF2B5EF4-FFF2-40B4-BE49-F238E27FC236}">
                <a16:creationId xmlns:a16="http://schemas.microsoft.com/office/drawing/2014/main" id="{CE35BD70-2841-4CA1-B1A5-CFAF96E73E8B}"/>
              </a:ext>
            </a:extLst>
          </p:cNvPr>
          <p:cNvGrpSpPr/>
          <p:nvPr/>
        </p:nvGrpSpPr>
        <p:grpSpPr>
          <a:xfrm>
            <a:off x="6431838" y="4142548"/>
            <a:ext cx="5188075" cy="2131557"/>
            <a:chOff x="6431838" y="4142548"/>
            <a:chExt cx="5188075" cy="2131557"/>
          </a:xfrm>
        </p:grpSpPr>
        <p:sp>
          <p:nvSpPr>
            <p:cNvPr id="58" name="TextBox 57">
              <a:extLst>
                <a:ext uri="{FF2B5EF4-FFF2-40B4-BE49-F238E27FC236}">
                  <a16:creationId xmlns:a16="http://schemas.microsoft.com/office/drawing/2014/main" id="{2D7EF95A-E31C-42C5-AFD3-27CAA4CC2915}"/>
                </a:ext>
              </a:extLst>
            </p:cNvPr>
            <p:cNvSpPr txBox="1"/>
            <p:nvPr/>
          </p:nvSpPr>
          <p:spPr>
            <a:xfrm>
              <a:off x="6431838" y="4142548"/>
              <a:ext cx="5188075" cy="2123658"/>
            </a:xfrm>
            <a:prstGeom prst="rect">
              <a:avLst/>
            </a:prstGeom>
            <a:noFill/>
          </p:spPr>
          <p:txBody>
            <a:bodyPr wrap="square" rtlCol="0">
              <a:spAutoFit/>
            </a:bodyPr>
            <a:lstStyle/>
            <a:p>
              <a:r>
                <a:rPr lang="en-US" sz="2400" dirty="0"/>
                <a:t>The ideal (theoretical) torque is calculated as follows:</a:t>
              </a:r>
            </a:p>
            <a:p>
              <a:endParaRPr lang="en-US" sz="1200" dirty="0"/>
            </a:p>
            <a:p>
              <a:r>
                <a:rPr lang="en-US" sz="2400" dirty="0"/>
                <a:t>Torque   =   Force  x  Distance</a:t>
              </a:r>
            </a:p>
            <a:p>
              <a:r>
                <a:rPr lang="en-US" sz="2400" dirty="0"/>
                <a:t>	  =   </a:t>
              </a:r>
              <a:r>
                <a:rPr lang="en-US" sz="2400" b="1" dirty="0">
                  <a:solidFill>
                    <a:srgbClr val="FF0000"/>
                  </a:solidFill>
                </a:rPr>
                <a:t>25 N</a:t>
              </a:r>
              <a:r>
                <a:rPr lang="en-US" sz="2400" dirty="0"/>
                <a:t>  x  </a:t>
              </a:r>
              <a:r>
                <a:rPr lang="en-US" sz="2400" dirty="0">
                  <a:solidFill>
                    <a:srgbClr val="00B050"/>
                  </a:solidFill>
                </a:rPr>
                <a:t>0.28 m</a:t>
              </a:r>
            </a:p>
            <a:p>
              <a:r>
                <a:rPr lang="en-US" sz="2400" dirty="0"/>
                <a:t>	  =   </a:t>
              </a:r>
              <a:r>
                <a:rPr lang="en-US" sz="2400" b="1" dirty="0"/>
                <a:t>7.0 Nm</a:t>
              </a:r>
            </a:p>
          </p:txBody>
        </p:sp>
        <p:sp>
          <p:nvSpPr>
            <p:cNvPr id="59" name="Rectangle: Rounded Corners 58">
              <a:extLst>
                <a:ext uri="{FF2B5EF4-FFF2-40B4-BE49-F238E27FC236}">
                  <a16:creationId xmlns:a16="http://schemas.microsoft.com/office/drawing/2014/main" id="{98D4B154-0460-4536-A618-FF321C2C66CC}"/>
                </a:ext>
              </a:extLst>
            </p:cNvPr>
            <p:cNvSpPr/>
            <p:nvPr/>
          </p:nvSpPr>
          <p:spPr>
            <a:xfrm>
              <a:off x="7788118" y="5786836"/>
              <a:ext cx="1153551" cy="48726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C17082D9-4967-409B-8386-538C03691347}"/>
              </a:ext>
            </a:extLst>
          </p:cNvPr>
          <p:cNvSpPr txBox="1"/>
          <p:nvPr/>
        </p:nvSpPr>
        <p:spPr>
          <a:xfrm>
            <a:off x="1137879" y="275620"/>
            <a:ext cx="9916241" cy="584775"/>
          </a:xfrm>
          <a:prstGeom prst="rect">
            <a:avLst/>
          </a:prstGeom>
          <a:noFill/>
        </p:spPr>
        <p:txBody>
          <a:bodyPr wrap="square" rtlCol="0">
            <a:spAutoFit/>
          </a:bodyPr>
          <a:lstStyle/>
          <a:p>
            <a:pPr algn="ctr"/>
            <a:r>
              <a:rPr lang="en-US" sz="3200" dirty="0">
                <a:solidFill>
                  <a:srgbClr val="FF0000"/>
                </a:solidFill>
              </a:rPr>
              <a:t>Theoretical Wheel Torque needed to Rotate the Alternator</a:t>
            </a:r>
          </a:p>
        </p:txBody>
      </p:sp>
    </p:spTree>
    <p:extLst>
      <p:ext uri="{BB962C8B-B14F-4D97-AF65-F5344CB8AC3E}">
        <p14:creationId xmlns:p14="http://schemas.microsoft.com/office/powerpoint/2010/main" val="154418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9B7258-DD8A-4847-BF2E-226F3731CA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1024225" y="1069144"/>
            <a:ext cx="10143547" cy="5292969"/>
          </a:xfrm>
          <a:prstGeom prst="rect">
            <a:avLst/>
          </a:prstGeom>
        </p:spPr>
      </p:pic>
      <p:cxnSp>
        <p:nvCxnSpPr>
          <p:cNvPr id="4" name="Straight Arrow Connector 3">
            <a:extLst>
              <a:ext uri="{FF2B5EF4-FFF2-40B4-BE49-F238E27FC236}">
                <a16:creationId xmlns:a16="http://schemas.microsoft.com/office/drawing/2014/main" id="{7EAEE2C0-481D-4B73-9A07-10F319035C16}"/>
              </a:ext>
            </a:extLst>
          </p:cNvPr>
          <p:cNvCxnSpPr>
            <a:cxnSpLocks/>
          </p:cNvCxnSpPr>
          <p:nvPr/>
        </p:nvCxnSpPr>
        <p:spPr>
          <a:xfrm>
            <a:off x="5287172" y="2265119"/>
            <a:ext cx="1225788" cy="112322"/>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D7CA13D-508D-4C32-A593-9F3F528B7115}"/>
              </a:ext>
            </a:extLst>
          </p:cNvPr>
          <p:cNvSpPr txBox="1"/>
          <p:nvPr/>
        </p:nvSpPr>
        <p:spPr>
          <a:xfrm>
            <a:off x="4119805" y="1512942"/>
            <a:ext cx="3509571" cy="584775"/>
          </a:xfrm>
          <a:prstGeom prst="rect">
            <a:avLst/>
          </a:prstGeom>
          <a:noFill/>
        </p:spPr>
        <p:txBody>
          <a:bodyPr wrap="square" rtlCol="0">
            <a:spAutoFit/>
          </a:bodyPr>
          <a:lstStyle/>
          <a:p>
            <a:r>
              <a:rPr lang="en-US" sz="3200" dirty="0">
                <a:solidFill>
                  <a:srgbClr val="7030A0"/>
                </a:solidFill>
              </a:rPr>
              <a:t>32 N </a:t>
            </a:r>
            <a:r>
              <a:rPr lang="en-US" sz="2000" dirty="0">
                <a:solidFill>
                  <a:srgbClr val="7030A0"/>
                </a:solidFill>
              </a:rPr>
              <a:t>(with electrical load)</a:t>
            </a:r>
          </a:p>
        </p:txBody>
      </p:sp>
      <p:sp>
        <p:nvSpPr>
          <p:cNvPr id="7" name="TextBox 6">
            <a:extLst>
              <a:ext uri="{FF2B5EF4-FFF2-40B4-BE49-F238E27FC236}">
                <a16:creationId xmlns:a16="http://schemas.microsoft.com/office/drawing/2014/main" id="{ECD4D8C1-CD69-41BB-9171-24527915BA4A}"/>
              </a:ext>
            </a:extLst>
          </p:cNvPr>
          <p:cNvSpPr txBox="1"/>
          <p:nvPr/>
        </p:nvSpPr>
        <p:spPr>
          <a:xfrm>
            <a:off x="2860429" y="203499"/>
            <a:ext cx="6471138" cy="584775"/>
          </a:xfrm>
          <a:prstGeom prst="rect">
            <a:avLst/>
          </a:prstGeom>
          <a:noFill/>
        </p:spPr>
        <p:txBody>
          <a:bodyPr wrap="square" rtlCol="0">
            <a:spAutoFit/>
          </a:bodyPr>
          <a:lstStyle/>
          <a:p>
            <a:pPr algn="ctr"/>
            <a:r>
              <a:rPr lang="en-US" sz="3200" dirty="0">
                <a:solidFill>
                  <a:srgbClr val="FF0000"/>
                </a:solidFill>
              </a:rPr>
              <a:t>Wheel Pull Test (w/ electrical load) </a:t>
            </a:r>
          </a:p>
        </p:txBody>
      </p:sp>
      <p:sp>
        <p:nvSpPr>
          <p:cNvPr id="2" name="TextBox 1">
            <a:extLst>
              <a:ext uri="{FF2B5EF4-FFF2-40B4-BE49-F238E27FC236}">
                <a16:creationId xmlns:a16="http://schemas.microsoft.com/office/drawing/2014/main" id="{8F766C6A-7B07-42A5-B133-8A47D349F627}"/>
              </a:ext>
            </a:extLst>
          </p:cNvPr>
          <p:cNvSpPr txBox="1"/>
          <p:nvPr/>
        </p:nvSpPr>
        <p:spPr>
          <a:xfrm>
            <a:off x="6381225" y="4683338"/>
            <a:ext cx="4458750" cy="1323439"/>
          </a:xfrm>
          <a:prstGeom prst="rect">
            <a:avLst/>
          </a:prstGeom>
          <a:solidFill>
            <a:schemeClr val="bg1"/>
          </a:solidFill>
        </p:spPr>
        <p:txBody>
          <a:bodyPr wrap="square" rtlCol="0">
            <a:spAutoFit/>
          </a:bodyPr>
          <a:lstStyle/>
          <a:p>
            <a:r>
              <a:rPr lang="en-US" sz="2000" b="1" dirty="0">
                <a:solidFill>
                  <a:srgbClr val="FF0000"/>
                </a:solidFill>
              </a:rPr>
              <a:t>NOTE:</a:t>
            </a:r>
            <a:r>
              <a:rPr lang="en-US" sz="2000" dirty="0">
                <a:solidFill>
                  <a:srgbClr val="FF0000"/>
                </a:solidFill>
              </a:rPr>
              <a:t>  The force required depends on the speed of the pull.  All pull tests were conducted at a speed near the expected operational speed.</a:t>
            </a:r>
          </a:p>
        </p:txBody>
      </p:sp>
      <p:sp>
        <p:nvSpPr>
          <p:cNvPr id="6" name="Slide Number Placeholder 5">
            <a:extLst>
              <a:ext uri="{FF2B5EF4-FFF2-40B4-BE49-F238E27FC236}">
                <a16:creationId xmlns:a16="http://schemas.microsoft.com/office/drawing/2014/main" id="{C3EFC5F3-7D25-4E3A-AC58-FF78FD529792}"/>
              </a:ext>
            </a:extLst>
          </p:cNvPr>
          <p:cNvSpPr>
            <a:spLocks noGrp="1"/>
          </p:cNvSpPr>
          <p:nvPr>
            <p:ph type="sldNum" sz="quarter" idx="12"/>
          </p:nvPr>
        </p:nvSpPr>
        <p:spPr/>
        <p:txBody>
          <a:bodyPr/>
          <a:lstStyle/>
          <a:p>
            <a:fld id="{6CC3B4F2-E589-42AA-B4B2-E5201966EA6B}" type="slidenum">
              <a:rPr lang="en-US" smtClean="0"/>
              <a:t>23</a:t>
            </a:fld>
            <a:endParaRPr lang="en-US"/>
          </a:p>
        </p:txBody>
      </p:sp>
      <p:sp>
        <p:nvSpPr>
          <p:cNvPr id="8" name="TextBox 7">
            <a:extLst>
              <a:ext uri="{FF2B5EF4-FFF2-40B4-BE49-F238E27FC236}">
                <a16:creationId xmlns:a16="http://schemas.microsoft.com/office/drawing/2014/main" id="{46A7B96F-D80B-4AAD-BB1D-B2BBAC568241}"/>
              </a:ext>
            </a:extLst>
          </p:cNvPr>
          <p:cNvSpPr txBox="1"/>
          <p:nvPr/>
        </p:nvSpPr>
        <p:spPr>
          <a:xfrm>
            <a:off x="7270616" y="1069143"/>
            <a:ext cx="3509572" cy="830997"/>
          </a:xfrm>
          <a:prstGeom prst="rect">
            <a:avLst/>
          </a:prstGeom>
          <a:noFill/>
        </p:spPr>
        <p:txBody>
          <a:bodyPr wrap="square" rtlCol="0">
            <a:spAutoFit/>
          </a:bodyPr>
          <a:lstStyle/>
          <a:p>
            <a:r>
              <a:rPr lang="en-US" sz="2400" b="1" dirty="0">
                <a:solidFill>
                  <a:srgbClr val="FF0000"/>
                </a:solidFill>
              </a:rPr>
              <a:t>Note:</a:t>
            </a:r>
            <a:r>
              <a:rPr lang="en-US" sz="2400" dirty="0">
                <a:solidFill>
                  <a:srgbClr val="FF0000"/>
                </a:solidFill>
              </a:rPr>
              <a:t> This force is greater than the theoretical 25 N.</a:t>
            </a:r>
          </a:p>
        </p:txBody>
      </p:sp>
    </p:spTree>
    <p:extLst>
      <p:ext uri="{BB962C8B-B14F-4D97-AF65-F5344CB8AC3E}">
        <p14:creationId xmlns:p14="http://schemas.microsoft.com/office/powerpoint/2010/main" val="263895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30D568E3-36BD-459F-9B73-5B77042064B2}"/>
              </a:ext>
            </a:extLst>
          </p:cNvPr>
          <p:cNvSpPr txBox="1"/>
          <p:nvPr/>
        </p:nvSpPr>
        <p:spPr>
          <a:xfrm>
            <a:off x="4009293" y="189763"/>
            <a:ext cx="4271580" cy="584775"/>
          </a:xfrm>
          <a:prstGeom prst="rect">
            <a:avLst/>
          </a:prstGeom>
          <a:noFill/>
        </p:spPr>
        <p:txBody>
          <a:bodyPr wrap="square" rtlCol="0">
            <a:spAutoFit/>
          </a:bodyPr>
          <a:lstStyle/>
          <a:p>
            <a:pPr algn="ctr"/>
            <a:r>
              <a:rPr lang="en-US" sz="3200" dirty="0">
                <a:solidFill>
                  <a:srgbClr val="FF0000"/>
                </a:solidFill>
              </a:rPr>
              <a:t>Wheel Pull Test Results </a:t>
            </a:r>
          </a:p>
        </p:txBody>
      </p:sp>
      <p:sp>
        <p:nvSpPr>
          <p:cNvPr id="2" name="Slide Number Placeholder 1">
            <a:extLst>
              <a:ext uri="{FF2B5EF4-FFF2-40B4-BE49-F238E27FC236}">
                <a16:creationId xmlns:a16="http://schemas.microsoft.com/office/drawing/2014/main" id="{4A76ECB7-EC98-4F02-BB35-0D80025E7130}"/>
              </a:ext>
            </a:extLst>
          </p:cNvPr>
          <p:cNvSpPr>
            <a:spLocks noGrp="1"/>
          </p:cNvSpPr>
          <p:nvPr>
            <p:ph type="sldNum" sz="quarter" idx="12"/>
          </p:nvPr>
        </p:nvSpPr>
        <p:spPr/>
        <p:txBody>
          <a:bodyPr/>
          <a:lstStyle/>
          <a:p>
            <a:fld id="{6CC3B4F2-E589-42AA-B4B2-E5201966EA6B}" type="slidenum">
              <a:rPr lang="en-US" smtClean="0"/>
              <a:t>24</a:t>
            </a:fld>
            <a:endParaRPr lang="en-US"/>
          </a:p>
        </p:txBody>
      </p:sp>
      <p:sp>
        <p:nvSpPr>
          <p:cNvPr id="21" name="TextBox 20">
            <a:extLst>
              <a:ext uri="{FF2B5EF4-FFF2-40B4-BE49-F238E27FC236}">
                <a16:creationId xmlns:a16="http://schemas.microsoft.com/office/drawing/2014/main" id="{5EDD097A-63A1-4B6F-ABE5-695B2E0F41E9}"/>
              </a:ext>
            </a:extLst>
          </p:cNvPr>
          <p:cNvSpPr txBox="1"/>
          <p:nvPr/>
        </p:nvSpPr>
        <p:spPr>
          <a:xfrm>
            <a:off x="6259190" y="1764310"/>
            <a:ext cx="4611858" cy="1569660"/>
          </a:xfrm>
          <a:prstGeom prst="rect">
            <a:avLst/>
          </a:prstGeom>
          <a:noFill/>
        </p:spPr>
        <p:txBody>
          <a:bodyPr wrap="square" rtlCol="0">
            <a:spAutoFit/>
          </a:bodyPr>
          <a:lstStyle/>
          <a:p>
            <a:r>
              <a:rPr lang="en-US" sz="2400" dirty="0"/>
              <a:t>The actual pull-load on the bicycle wheel (32 N) was higher than that which was predicted by the pull test on the alternator alone (25N).</a:t>
            </a:r>
          </a:p>
        </p:txBody>
      </p:sp>
      <p:sp>
        <p:nvSpPr>
          <p:cNvPr id="22" name="TextBox 21">
            <a:extLst>
              <a:ext uri="{FF2B5EF4-FFF2-40B4-BE49-F238E27FC236}">
                <a16:creationId xmlns:a16="http://schemas.microsoft.com/office/drawing/2014/main" id="{1901868A-86F8-4B00-ADBD-F61EE38C941D}"/>
              </a:ext>
            </a:extLst>
          </p:cNvPr>
          <p:cNvSpPr txBox="1"/>
          <p:nvPr/>
        </p:nvSpPr>
        <p:spPr>
          <a:xfrm>
            <a:off x="6259190" y="3524030"/>
            <a:ext cx="4611858" cy="1200329"/>
          </a:xfrm>
          <a:prstGeom prst="rect">
            <a:avLst/>
          </a:prstGeom>
          <a:noFill/>
        </p:spPr>
        <p:txBody>
          <a:bodyPr wrap="square" rtlCol="0">
            <a:spAutoFit/>
          </a:bodyPr>
          <a:lstStyle/>
          <a:p>
            <a:r>
              <a:rPr lang="en-US" sz="2400" dirty="0"/>
              <a:t>This means there must be mechanical resistance in the wheel and belt system.</a:t>
            </a:r>
          </a:p>
        </p:txBody>
      </p:sp>
      <p:grpSp>
        <p:nvGrpSpPr>
          <p:cNvPr id="15" name="Group 14">
            <a:extLst>
              <a:ext uri="{FF2B5EF4-FFF2-40B4-BE49-F238E27FC236}">
                <a16:creationId xmlns:a16="http://schemas.microsoft.com/office/drawing/2014/main" id="{43CB4B86-FD00-4E1E-9AEE-646F6BAF1C31}"/>
              </a:ext>
            </a:extLst>
          </p:cNvPr>
          <p:cNvGrpSpPr/>
          <p:nvPr/>
        </p:nvGrpSpPr>
        <p:grpSpPr>
          <a:xfrm>
            <a:off x="490918" y="1884755"/>
            <a:ext cx="4969608" cy="2733092"/>
            <a:chOff x="490918" y="3277454"/>
            <a:chExt cx="4969608" cy="2733092"/>
          </a:xfrm>
        </p:grpSpPr>
        <p:pic>
          <p:nvPicPr>
            <p:cNvPr id="18" name="Picture 17">
              <a:extLst>
                <a:ext uri="{FF2B5EF4-FFF2-40B4-BE49-F238E27FC236}">
                  <a16:creationId xmlns:a16="http://schemas.microsoft.com/office/drawing/2014/main" id="{5A35E300-9F96-40DF-8888-37F5B7ACC561}"/>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490918" y="3277454"/>
              <a:ext cx="4969608" cy="2733092"/>
            </a:xfrm>
            <a:prstGeom prst="rect">
              <a:avLst/>
            </a:prstGeom>
            <a:ln>
              <a:solidFill>
                <a:schemeClr val="accent1">
                  <a:lumMod val="75000"/>
                </a:schemeClr>
              </a:solidFill>
            </a:ln>
          </p:spPr>
        </p:pic>
        <p:cxnSp>
          <p:nvCxnSpPr>
            <p:cNvPr id="19" name="Straight Connector 18">
              <a:extLst>
                <a:ext uri="{FF2B5EF4-FFF2-40B4-BE49-F238E27FC236}">
                  <a16:creationId xmlns:a16="http://schemas.microsoft.com/office/drawing/2014/main" id="{177048AB-343D-4DAF-8B9B-6C38AEE6629E}"/>
                </a:ext>
              </a:extLst>
            </p:cNvPr>
            <p:cNvCxnSpPr>
              <a:cxnSpLocks/>
            </p:cNvCxnSpPr>
            <p:nvPr/>
          </p:nvCxnSpPr>
          <p:spPr>
            <a:xfrm flipV="1">
              <a:off x="764791" y="3797879"/>
              <a:ext cx="3863480" cy="241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03A0B22-144C-4BC1-BA48-5D5BA18F6F1B}"/>
                </a:ext>
              </a:extLst>
            </p:cNvPr>
            <p:cNvSpPr txBox="1"/>
            <p:nvPr/>
          </p:nvSpPr>
          <p:spPr>
            <a:xfrm>
              <a:off x="4764858" y="3613213"/>
              <a:ext cx="695667" cy="369332"/>
            </a:xfrm>
            <a:prstGeom prst="rect">
              <a:avLst/>
            </a:prstGeom>
            <a:noFill/>
          </p:spPr>
          <p:txBody>
            <a:bodyPr wrap="square" rtlCol="0">
              <a:spAutoFit/>
            </a:bodyPr>
            <a:lstStyle/>
            <a:p>
              <a:r>
                <a:rPr lang="en-US" dirty="0"/>
                <a:t>32 N</a:t>
              </a:r>
            </a:p>
          </p:txBody>
        </p:sp>
        <p:sp>
          <p:nvSpPr>
            <p:cNvPr id="24" name="TextBox 23">
              <a:extLst>
                <a:ext uri="{FF2B5EF4-FFF2-40B4-BE49-F238E27FC236}">
                  <a16:creationId xmlns:a16="http://schemas.microsoft.com/office/drawing/2014/main" id="{98761956-805E-4DA0-B34F-8C55B615D3B7}"/>
                </a:ext>
              </a:extLst>
            </p:cNvPr>
            <p:cNvSpPr txBox="1"/>
            <p:nvPr/>
          </p:nvSpPr>
          <p:spPr>
            <a:xfrm>
              <a:off x="1853376" y="5119430"/>
              <a:ext cx="2911482" cy="369332"/>
            </a:xfrm>
            <a:prstGeom prst="rect">
              <a:avLst/>
            </a:prstGeom>
            <a:noFill/>
          </p:spPr>
          <p:txBody>
            <a:bodyPr wrap="square" rtlCol="0">
              <a:spAutoFit/>
            </a:bodyPr>
            <a:lstStyle/>
            <a:p>
              <a:r>
                <a:rPr lang="en-US" dirty="0"/>
                <a:t>12 VDC light bulb connected</a:t>
              </a:r>
            </a:p>
          </p:txBody>
        </p:sp>
      </p:grpSp>
    </p:spTree>
    <p:extLst>
      <p:ext uri="{BB962C8B-B14F-4D97-AF65-F5344CB8AC3E}">
        <p14:creationId xmlns:p14="http://schemas.microsoft.com/office/powerpoint/2010/main" val="1925347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8348971-B1BD-40B3-8C3F-0886976F1141}"/>
              </a:ext>
            </a:extLst>
          </p:cNvPr>
          <p:cNvGrpSpPr/>
          <p:nvPr/>
        </p:nvGrpSpPr>
        <p:grpSpPr>
          <a:xfrm>
            <a:off x="490918" y="1884755"/>
            <a:ext cx="4969608" cy="2733092"/>
            <a:chOff x="490918" y="3277454"/>
            <a:chExt cx="4969608" cy="2733092"/>
          </a:xfrm>
        </p:grpSpPr>
        <p:pic>
          <p:nvPicPr>
            <p:cNvPr id="6" name="Picture 5">
              <a:extLst>
                <a:ext uri="{FF2B5EF4-FFF2-40B4-BE49-F238E27FC236}">
                  <a16:creationId xmlns:a16="http://schemas.microsoft.com/office/drawing/2014/main" id="{BEE5F7E4-FB39-40BC-BDEF-7CD6553464CE}"/>
                </a:ext>
              </a:extLst>
            </p:cNvPr>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490918" y="3277454"/>
              <a:ext cx="4969608" cy="2733092"/>
            </a:xfrm>
            <a:prstGeom prst="rect">
              <a:avLst/>
            </a:prstGeom>
            <a:ln>
              <a:solidFill>
                <a:schemeClr val="accent1">
                  <a:lumMod val="75000"/>
                </a:schemeClr>
              </a:solidFill>
            </a:ln>
          </p:spPr>
        </p:pic>
        <p:cxnSp>
          <p:nvCxnSpPr>
            <p:cNvPr id="8" name="Straight Connector 7">
              <a:extLst>
                <a:ext uri="{FF2B5EF4-FFF2-40B4-BE49-F238E27FC236}">
                  <a16:creationId xmlns:a16="http://schemas.microsoft.com/office/drawing/2014/main" id="{22ABC9D3-3054-4D2F-A2E6-746DE840EF09}"/>
                </a:ext>
              </a:extLst>
            </p:cNvPr>
            <p:cNvCxnSpPr>
              <a:cxnSpLocks/>
            </p:cNvCxnSpPr>
            <p:nvPr/>
          </p:nvCxnSpPr>
          <p:spPr>
            <a:xfrm flipV="1">
              <a:off x="764791" y="3797879"/>
              <a:ext cx="3863480" cy="241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645C957-223A-4012-8F68-F560FF56CE78}"/>
                </a:ext>
              </a:extLst>
            </p:cNvPr>
            <p:cNvSpPr txBox="1"/>
            <p:nvPr/>
          </p:nvSpPr>
          <p:spPr>
            <a:xfrm>
              <a:off x="4764858" y="3613213"/>
              <a:ext cx="695667" cy="369332"/>
            </a:xfrm>
            <a:prstGeom prst="rect">
              <a:avLst/>
            </a:prstGeom>
            <a:noFill/>
          </p:spPr>
          <p:txBody>
            <a:bodyPr wrap="square" rtlCol="0">
              <a:spAutoFit/>
            </a:bodyPr>
            <a:lstStyle/>
            <a:p>
              <a:r>
                <a:rPr lang="en-US" dirty="0"/>
                <a:t>32 N</a:t>
              </a:r>
            </a:p>
          </p:txBody>
        </p:sp>
        <p:sp>
          <p:nvSpPr>
            <p:cNvPr id="16" name="TextBox 15">
              <a:extLst>
                <a:ext uri="{FF2B5EF4-FFF2-40B4-BE49-F238E27FC236}">
                  <a16:creationId xmlns:a16="http://schemas.microsoft.com/office/drawing/2014/main" id="{86B58358-67BD-4D91-AF8E-1AABAD3FD58B}"/>
                </a:ext>
              </a:extLst>
            </p:cNvPr>
            <p:cNvSpPr txBox="1"/>
            <p:nvPr/>
          </p:nvSpPr>
          <p:spPr>
            <a:xfrm>
              <a:off x="1853376" y="5119430"/>
              <a:ext cx="2911482" cy="369332"/>
            </a:xfrm>
            <a:prstGeom prst="rect">
              <a:avLst/>
            </a:prstGeom>
            <a:noFill/>
          </p:spPr>
          <p:txBody>
            <a:bodyPr wrap="square" rtlCol="0">
              <a:spAutoFit/>
            </a:bodyPr>
            <a:lstStyle/>
            <a:p>
              <a:r>
                <a:rPr lang="en-US" dirty="0"/>
                <a:t>12 VDC light bulb connected</a:t>
              </a:r>
            </a:p>
          </p:txBody>
        </p:sp>
      </p:grpSp>
      <p:sp>
        <p:nvSpPr>
          <p:cNvPr id="19" name="TextBox 18">
            <a:extLst>
              <a:ext uri="{FF2B5EF4-FFF2-40B4-BE49-F238E27FC236}">
                <a16:creationId xmlns:a16="http://schemas.microsoft.com/office/drawing/2014/main" id="{BDF0E6F9-5D8A-4149-888F-A657939C4F7E}"/>
              </a:ext>
            </a:extLst>
          </p:cNvPr>
          <p:cNvSpPr txBox="1"/>
          <p:nvPr/>
        </p:nvSpPr>
        <p:spPr>
          <a:xfrm>
            <a:off x="5729260" y="2373530"/>
            <a:ext cx="5971821" cy="1569660"/>
          </a:xfrm>
          <a:prstGeom prst="rect">
            <a:avLst/>
          </a:prstGeom>
          <a:noFill/>
        </p:spPr>
        <p:txBody>
          <a:bodyPr wrap="square" rtlCol="0">
            <a:spAutoFit/>
          </a:bodyPr>
          <a:lstStyle/>
          <a:p>
            <a:r>
              <a:rPr lang="en-US" sz="2400" dirty="0"/>
              <a:t>With 12VDC Electrical Load Connected:</a:t>
            </a:r>
          </a:p>
          <a:p>
            <a:endParaRPr lang="en-US" sz="2400" dirty="0"/>
          </a:p>
          <a:p>
            <a:r>
              <a:rPr lang="en-US" sz="2400" dirty="0"/>
              <a:t>Torque</a:t>
            </a:r>
            <a:r>
              <a:rPr lang="en-US" sz="2400" baseline="-25000" dirty="0"/>
              <a:t>Required</a:t>
            </a:r>
            <a:r>
              <a:rPr lang="en-US" sz="2400" dirty="0"/>
              <a:t>   =   Force  x  Radius</a:t>
            </a:r>
          </a:p>
          <a:p>
            <a:r>
              <a:rPr lang="en-US" sz="2400" b="1" dirty="0"/>
              <a:t>Torque</a:t>
            </a:r>
            <a:r>
              <a:rPr lang="en-US" sz="2400" b="1" baseline="-25000" dirty="0"/>
              <a:t>Required</a:t>
            </a:r>
            <a:r>
              <a:rPr lang="en-US" sz="2400" b="1" dirty="0"/>
              <a:t> </a:t>
            </a:r>
            <a:r>
              <a:rPr lang="en-US" sz="2400" dirty="0"/>
              <a:t>  =   </a:t>
            </a:r>
            <a:r>
              <a:rPr lang="en-US" sz="2400" dirty="0">
                <a:solidFill>
                  <a:srgbClr val="7030A0"/>
                </a:solidFill>
              </a:rPr>
              <a:t>32 N</a:t>
            </a:r>
            <a:r>
              <a:rPr lang="en-US" sz="2400" dirty="0"/>
              <a:t>  x  0.28 m   =   </a:t>
            </a:r>
            <a:r>
              <a:rPr lang="en-US" sz="2400" b="1" dirty="0"/>
              <a:t>9.0 Nm  </a:t>
            </a:r>
          </a:p>
        </p:txBody>
      </p:sp>
      <p:sp>
        <p:nvSpPr>
          <p:cNvPr id="20" name="TextBox 19">
            <a:extLst>
              <a:ext uri="{FF2B5EF4-FFF2-40B4-BE49-F238E27FC236}">
                <a16:creationId xmlns:a16="http://schemas.microsoft.com/office/drawing/2014/main" id="{30D568E3-36BD-459F-9B73-5B77042064B2}"/>
              </a:ext>
            </a:extLst>
          </p:cNvPr>
          <p:cNvSpPr txBox="1"/>
          <p:nvPr/>
        </p:nvSpPr>
        <p:spPr>
          <a:xfrm>
            <a:off x="4009293" y="189763"/>
            <a:ext cx="4271580" cy="584775"/>
          </a:xfrm>
          <a:prstGeom prst="rect">
            <a:avLst/>
          </a:prstGeom>
          <a:noFill/>
        </p:spPr>
        <p:txBody>
          <a:bodyPr wrap="square" rtlCol="0">
            <a:spAutoFit/>
          </a:bodyPr>
          <a:lstStyle/>
          <a:p>
            <a:pPr algn="ctr"/>
            <a:r>
              <a:rPr lang="en-US" sz="3200" dirty="0">
                <a:solidFill>
                  <a:srgbClr val="FF0000"/>
                </a:solidFill>
              </a:rPr>
              <a:t>Wheel Pull Test Results </a:t>
            </a:r>
          </a:p>
        </p:txBody>
      </p:sp>
      <p:sp>
        <p:nvSpPr>
          <p:cNvPr id="2" name="Slide Number Placeholder 1">
            <a:extLst>
              <a:ext uri="{FF2B5EF4-FFF2-40B4-BE49-F238E27FC236}">
                <a16:creationId xmlns:a16="http://schemas.microsoft.com/office/drawing/2014/main" id="{4A76ECB7-EC98-4F02-BB35-0D80025E7130}"/>
              </a:ext>
            </a:extLst>
          </p:cNvPr>
          <p:cNvSpPr>
            <a:spLocks noGrp="1"/>
          </p:cNvSpPr>
          <p:nvPr>
            <p:ph type="sldNum" sz="quarter" idx="12"/>
          </p:nvPr>
        </p:nvSpPr>
        <p:spPr/>
        <p:txBody>
          <a:bodyPr/>
          <a:lstStyle/>
          <a:p>
            <a:fld id="{6CC3B4F2-E589-42AA-B4B2-E5201966EA6B}" type="slidenum">
              <a:rPr lang="en-US" smtClean="0"/>
              <a:t>25</a:t>
            </a:fld>
            <a:endParaRPr lang="en-US"/>
          </a:p>
        </p:txBody>
      </p:sp>
      <p:sp>
        <p:nvSpPr>
          <p:cNvPr id="15" name="Rectangle: Rounded Corners 14">
            <a:extLst>
              <a:ext uri="{FF2B5EF4-FFF2-40B4-BE49-F238E27FC236}">
                <a16:creationId xmlns:a16="http://schemas.microsoft.com/office/drawing/2014/main" id="{2EF9CCD3-21E9-4308-AB7D-4A3B2A6CE29E}"/>
              </a:ext>
            </a:extLst>
          </p:cNvPr>
          <p:cNvSpPr/>
          <p:nvPr/>
        </p:nvSpPr>
        <p:spPr>
          <a:xfrm>
            <a:off x="10283483" y="3457136"/>
            <a:ext cx="1153551" cy="48726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313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FA0ADD-1A67-4307-9A3B-CD4512BB7D60}"/>
              </a:ext>
            </a:extLst>
          </p:cNvPr>
          <p:cNvSpPr>
            <a:spLocks noGrp="1"/>
          </p:cNvSpPr>
          <p:nvPr>
            <p:ph type="sldNum" sz="quarter" idx="12"/>
          </p:nvPr>
        </p:nvSpPr>
        <p:spPr/>
        <p:txBody>
          <a:bodyPr/>
          <a:lstStyle/>
          <a:p>
            <a:fld id="{6CC3B4F2-E589-42AA-B4B2-E5201966EA6B}" type="slidenum">
              <a:rPr lang="en-US" smtClean="0"/>
              <a:t>26</a:t>
            </a:fld>
            <a:endParaRPr lang="en-US"/>
          </a:p>
        </p:txBody>
      </p:sp>
      <p:graphicFrame>
        <p:nvGraphicFramePr>
          <p:cNvPr id="3" name="Table 2">
            <a:extLst>
              <a:ext uri="{FF2B5EF4-FFF2-40B4-BE49-F238E27FC236}">
                <a16:creationId xmlns:a16="http://schemas.microsoft.com/office/drawing/2014/main" id="{90A4697D-6766-4A1A-B966-D9DB99A31CF9}"/>
              </a:ext>
            </a:extLst>
          </p:cNvPr>
          <p:cNvGraphicFramePr>
            <a:graphicFrameLocks noGrp="1"/>
          </p:cNvGraphicFramePr>
          <p:nvPr>
            <p:extLst>
              <p:ext uri="{D42A27DB-BD31-4B8C-83A1-F6EECF244321}">
                <p14:modId xmlns:p14="http://schemas.microsoft.com/office/powerpoint/2010/main" val="2500029817"/>
              </p:ext>
            </p:extLst>
          </p:nvPr>
        </p:nvGraphicFramePr>
        <p:xfrm>
          <a:off x="3386667" y="1268306"/>
          <a:ext cx="5418666" cy="13716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317800716"/>
                    </a:ext>
                  </a:extLst>
                </a:gridCol>
                <a:gridCol w="2709333">
                  <a:extLst>
                    <a:ext uri="{9D8B030D-6E8A-4147-A177-3AD203B41FA5}">
                      <a16:colId xmlns:a16="http://schemas.microsoft.com/office/drawing/2014/main" val="269311445"/>
                    </a:ext>
                  </a:extLst>
                </a:gridCol>
              </a:tblGrid>
              <a:tr h="370840">
                <a:tc>
                  <a:txBody>
                    <a:bodyPr/>
                    <a:lstStyle/>
                    <a:p>
                      <a:endParaRPr lang="en-US" sz="2400" dirty="0"/>
                    </a:p>
                  </a:txBody>
                  <a:tcPr/>
                </a:tc>
                <a:tc>
                  <a:txBody>
                    <a:bodyPr/>
                    <a:lstStyle/>
                    <a:p>
                      <a:pPr algn="ctr"/>
                      <a:r>
                        <a:rPr lang="en-US" sz="2400" dirty="0"/>
                        <a:t>Torque (Nm)</a:t>
                      </a:r>
                    </a:p>
                  </a:txBody>
                  <a:tcPr/>
                </a:tc>
                <a:extLst>
                  <a:ext uri="{0D108BD9-81ED-4DB2-BD59-A6C34878D82A}">
                    <a16:rowId xmlns:a16="http://schemas.microsoft.com/office/drawing/2014/main" val="1146551848"/>
                  </a:ext>
                </a:extLst>
              </a:tr>
              <a:tr h="370840">
                <a:tc>
                  <a:txBody>
                    <a:bodyPr/>
                    <a:lstStyle/>
                    <a:p>
                      <a:r>
                        <a:rPr lang="en-US" sz="2400" dirty="0"/>
                        <a:t>Theoretical Torque</a:t>
                      </a:r>
                    </a:p>
                  </a:txBody>
                  <a:tcPr/>
                </a:tc>
                <a:tc>
                  <a:txBody>
                    <a:bodyPr/>
                    <a:lstStyle/>
                    <a:p>
                      <a:pPr algn="ctr"/>
                      <a:r>
                        <a:rPr lang="en-US" sz="2400" dirty="0"/>
                        <a:t>7.0</a:t>
                      </a:r>
                    </a:p>
                  </a:txBody>
                  <a:tcPr/>
                </a:tc>
                <a:extLst>
                  <a:ext uri="{0D108BD9-81ED-4DB2-BD59-A6C34878D82A}">
                    <a16:rowId xmlns:a16="http://schemas.microsoft.com/office/drawing/2014/main" val="3888794757"/>
                  </a:ext>
                </a:extLst>
              </a:tr>
              <a:tr h="370840">
                <a:tc>
                  <a:txBody>
                    <a:bodyPr/>
                    <a:lstStyle/>
                    <a:p>
                      <a:r>
                        <a:rPr lang="en-US" sz="2400" dirty="0"/>
                        <a:t>Measured Torque</a:t>
                      </a:r>
                    </a:p>
                  </a:txBody>
                  <a:tcPr/>
                </a:tc>
                <a:tc>
                  <a:txBody>
                    <a:bodyPr/>
                    <a:lstStyle/>
                    <a:p>
                      <a:pPr algn="ctr"/>
                      <a:r>
                        <a:rPr lang="en-US" sz="2400" dirty="0"/>
                        <a:t>9.0</a:t>
                      </a:r>
                    </a:p>
                  </a:txBody>
                  <a:tcPr/>
                </a:tc>
                <a:extLst>
                  <a:ext uri="{0D108BD9-81ED-4DB2-BD59-A6C34878D82A}">
                    <a16:rowId xmlns:a16="http://schemas.microsoft.com/office/drawing/2014/main" val="1565667209"/>
                  </a:ext>
                </a:extLst>
              </a:tr>
            </a:tbl>
          </a:graphicData>
        </a:graphic>
      </p:graphicFrame>
      <p:sp>
        <p:nvSpPr>
          <p:cNvPr id="4" name="TextBox 3">
            <a:extLst>
              <a:ext uri="{FF2B5EF4-FFF2-40B4-BE49-F238E27FC236}">
                <a16:creationId xmlns:a16="http://schemas.microsoft.com/office/drawing/2014/main" id="{ABE189AF-44CF-496E-A7E7-8AAFAFC4F643}"/>
              </a:ext>
            </a:extLst>
          </p:cNvPr>
          <p:cNvSpPr txBox="1"/>
          <p:nvPr/>
        </p:nvSpPr>
        <p:spPr>
          <a:xfrm>
            <a:off x="3784209" y="189763"/>
            <a:ext cx="4496664" cy="584775"/>
          </a:xfrm>
          <a:prstGeom prst="rect">
            <a:avLst/>
          </a:prstGeom>
          <a:noFill/>
        </p:spPr>
        <p:txBody>
          <a:bodyPr wrap="square" rtlCol="0">
            <a:spAutoFit/>
          </a:bodyPr>
          <a:lstStyle/>
          <a:p>
            <a:pPr algn="ctr"/>
            <a:r>
              <a:rPr lang="en-US" sz="3200" dirty="0">
                <a:solidFill>
                  <a:srgbClr val="FF0000"/>
                </a:solidFill>
              </a:rPr>
              <a:t>Theoretical vs. Measured</a:t>
            </a:r>
          </a:p>
        </p:txBody>
      </p:sp>
      <p:sp>
        <p:nvSpPr>
          <p:cNvPr id="5" name="TextBox 4">
            <a:extLst>
              <a:ext uri="{FF2B5EF4-FFF2-40B4-BE49-F238E27FC236}">
                <a16:creationId xmlns:a16="http://schemas.microsoft.com/office/drawing/2014/main" id="{D7D3AEA1-CEEA-4B69-8A12-130AE0704631}"/>
              </a:ext>
            </a:extLst>
          </p:cNvPr>
          <p:cNvSpPr txBox="1"/>
          <p:nvPr/>
        </p:nvSpPr>
        <p:spPr>
          <a:xfrm>
            <a:off x="1463040" y="3024554"/>
            <a:ext cx="9706708" cy="830997"/>
          </a:xfrm>
          <a:prstGeom prst="rect">
            <a:avLst/>
          </a:prstGeom>
          <a:noFill/>
        </p:spPr>
        <p:txBody>
          <a:bodyPr wrap="square" rtlCol="0">
            <a:spAutoFit/>
          </a:bodyPr>
          <a:lstStyle/>
          <a:p>
            <a:r>
              <a:rPr lang="en-US" sz="2400" dirty="0">
                <a:solidFill>
                  <a:srgbClr val="FF0000"/>
                </a:solidFill>
              </a:rPr>
              <a:t>Approximately 33% more torque is required to overcome belt and bearing friction that is present in the system.</a:t>
            </a:r>
          </a:p>
        </p:txBody>
      </p:sp>
      <p:sp>
        <p:nvSpPr>
          <p:cNvPr id="6" name="TextBox 5">
            <a:extLst>
              <a:ext uri="{FF2B5EF4-FFF2-40B4-BE49-F238E27FC236}">
                <a16:creationId xmlns:a16="http://schemas.microsoft.com/office/drawing/2014/main" id="{A881BD81-AC10-4B19-A9BB-4E91DC9B4676}"/>
              </a:ext>
            </a:extLst>
          </p:cNvPr>
          <p:cNvSpPr txBox="1"/>
          <p:nvPr/>
        </p:nvSpPr>
        <p:spPr>
          <a:xfrm>
            <a:off x="1463040" y="4035715"/>
            <a:ext cx="9706708" cy="1569660"/>
          </a:xfrm>
          <a:prstGeom prst="rect">
            <a:avLst/>
          </a:prstGeom>
          <a:noFill/>
        </p:spPr>
        <p:txBody>
          <a:bodyPr wrap="square" rtlCol="0">
            <a:spAutoFit/>
          </a:bodyPr>
          <a:lstStyle/>
          <a:p>
            <a:r>
              <a:rPr lang="en-US" sz="2400" dirty="0"/>
              <a:t>This serves as a baseline design factor when designing a water wheel or wind turbine to spin the alternator.  For an initial design, provide at least 33% more torque than is required to spin the alternator.  Maybe more, maybe less depending on the relative complexity of the mechanical system.</a:t>
            </a:r>
          </a:p>
        </p:txBody>
      </p:sp>
    </p:spTree>
    <p:extLst>
      <p:ext uri="{BB962C8B-B14F-4D97-AF65-F5344CB8AC3E}">
        <p14:creationId xmlns:p14="http://schemas.microsoft.com/office/powerpoint/2010/main" val="183588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493C96-2672-4E8F-A640-69F4B9D6B6DE}"/>
              </a:ext>
            </a:extLst>
          </p:cNvPr>
          <p:cNvSpPr>
            <a:spLocks noGrp="1"/>
          </p:cNvSpPr>
          <p:nvPr>
            <p:ph type="sldNum" sz="quarter" idx="12"/>
          </p:nvPr>
        </p:nvSpPr>
        <p:spPr/>
        <p:txBody>
          <a:bodyPr/>
          <a:lstStyle/>
          <a:p>
            <a:fld id="{6CC3B4F2-E589-42AA-B4B2-E5201966EA6B}" type="slidenum">
              <a:rPr lang="en-US" smtClean="0"/>
              <a:t>27</a:t>
            </a:fld>
            <a:endParaRPr lang="en-US"/>
          </a:p>
        </p:txBody>
      </p:sp>
      <p:graphicFrame>
        <p:nvGraphicFramePr>
          <p:cNvPr id="3" name="Table 2">
            <a:extLst>
              <a:ext uri="{FF2B5EF4-FFF2-40B4-BE49-F238E27FC236}">
                <a16:creationId xmlns:a16="http://schemas.microsoft.com/office/drawing/2014/main" id="{F8167B60-EF4B-430B-A22A-9C48560E2DA1}"/>
              </a:ext>
            </a:extLst>
          </p:cNvPr>
          <p:cNvGraphicFramePr>
            <a:graphicFrameLocks noGrp="1"/>
          </p:cNvGraphicFramePr>
          <p:nvPr>
            <p:extLst>
              <p:ext uri="{D42A27DB-BD31-4B8C-83A1-F6EECF244321}">
                <p14:modId xmlns:p14="http://schemas.microsoft.com/office/powerpoint/2010/main" val="3186955357"/>
              </p:ext>
            </p:extLst>
          </p:nvPr>
        </p:nvGraphicFramePr>
        <p:xfrm>
          <a:off x="3693942" y="1099492"/>
          <a:ext cx="4916658" cy="2529840"/>
        </p:xfrm>
        <a:graphic>
          <a:graphicData uri="http://schemas.openxmlformats.org/drawingml/2006/table">
            <a:tbl>
              <a:tblPr firstRow="1" bandRow="1">
                <a:tableStyleId>{5C22544A-7EE6-4342-B048-85BDC9FD1C3A}</a:tableStyleId>
              </a:tblPr>
              <a:tblGrid>
                <a:gridCol w="2982352">
                  <a:extLst>
                    <a:ext uri="{9D8B030D-6E8A-4147-A177-3AD203B41FA5}">
                      <a16:colId xmlns:a16="http://schemas.microsoft.com/office/drawing/2014/main" val="314626362"/>
                    </a:ext>
                  </a:extLst>
                </a:gridCol>
                <a:gridCol w="1934306">
                  <a:extLst>
                    <a:ext uri="{9D8B030D-6E8A-4147-A177-3AD203B41FA5}">
                      <a16:colId xmlns:a16="http://schemas.microsoft.com/office/drawing/2014/main" val="3170001626"/>
                    </a:ext>
                  </a:extLst>
                </a:gridCol>
              </a:tblGrid>
              <a:tr h="370840">
                <a:tc>
                  <a:txBody>
                    <a:bodyPr/>
                    <a:lstStyle/>
                    <a:p>
                      <a:endParaRPr lang="en-US" sz="2400" dirty="0"/>
                    </a:p>
                  </a:txBody>
                  <a:tcPr/>
                </a:tc>
                <a:tc>
                  <a:txBody>
                    <a:bodyPr/>
                    <a:lstStyle/>
                    <a:p>
                      <a:pPr algn="ctr"/>
                      <a:r>
                        <a:rPr lang="en-US" sz="2400" dirty="0"/>
                        <a:t>Torque (Nm)</a:t>
                      </a:r>
                    </a:p>
                  </a:txBody>
                  <a:tcPr/>
                </a:tc>
                <a:extLst>
                  <a:ext uri="{0D108BD9-81ED-4DB2-BD59-A6C34878D82A}">
                    <a16:rowId xmlns:a16="http://schemas.microsoft.com/office/drawing/2014/main" val="2662956051"/>
                  </a:ext>
                </a:extLst>
              </a:tr>
              <a:tr h="370840">
                <a:tc>
                  <a:txBody>
                    <a:bodyPr/>
                    <a:lstStyle/>
                    <a:p>
                      <a:r>
                        <a:rPr lang="en-US" sz="2400" dirty="0"/>
                        <a:t>Alternator – No Load</a:t>
                      </a:r>
                    </a:p>
                  </a:txBody>
                  <a:tcPr/>
                </a:tc>
                <a:tc>
                  <a:txBody>
                    <a:bodyPr/>
                    <a:lstStyle/>
                    <a:p>
                      <a:pPr algn="ctr"/>
                      <a:r>
                        <a:rPr lang="en-US" sz="2400" dirty="0"/>
                        <a:t>0.6</a:t>
                      </a:r>
                    </a:p>
                  </a:txBody>
                  <a:tcPr/>
                </a:tc>
                <a:extLst>
                  <a:ext uri="{0D108BD9-81ED-4DB2-BD59-A6C34878D82A}">
                    <a16:rowId xmlns:a16="http://schemas.microsoft.com/office/drawing/2014/main" val="1760442979"/>
                  </a:ext>
                </a:extLst>
              </a:tr>
              <a:tr h="370840">
                <a:tc>
                  <a:txBody>
                    <a:bodyPr/>
                    <a:lstStyle/>
                    <a:p>
                      <a:r>
                        <a:rPr lang="en-US" sz="2400" dirty="0"/>
                        <a:t>Alternator – Loaded</a:t>
                      </a:r>
                    </a:p>
                  </a:txBody>
                  <a:tcPr/>
                </a:tc>
                <a:tc>
                  <a:txBody>
                    <a:bodyPr/>
                    <a:lstStyle/>
                    <a:p>
                      <a:pPr algn="ctr"/>
                      <a:r>
                        <a:rPr lang="en-US" sz="2400" dirty="0"/>
                        <a:t>0.9</a:t>
                      </a:r>
                    </a:p>
                  </a:txBody>
                  <a:tcPr/>
                </a:tc>
                <a:extLst>
                  <a:ext uri="{0D108BD9-81ED-4DB2-BD59-A6C34878D82A}">
                    <a16:rowId xmlns:a16="http://schemas.microsoft.com/office/drawing/2014/main" val="3598465915"/>
                  </a:ext>
                </a:extLst>
              </a:tr>
              <a:tr h="0">
                <a:tc>
                  <a:txBody>
                    <a:bodyPr/>
                    <a:lstStyle/>
                    <a:p>
                      <a:endParaRPr lang="en-US" sz="1000" dirty="0"/>
                    </a:p>
                  </a:txBody>
                  <a:tcPr/>
                </a:tc>
                <a:tc>
                  <a:txBody>
                    <a:bodyPr/>
                    <a:lstStyle/>
                    <a:p>
                      <a:pPr algn="ctr"/>
                      <a:endParaRPr lang="en-US" sz="1000" dirty="0"/>
                    </a:p>
                  </a:txBody>
                  <a:tcPr/>
                </a:tc>
                <a:extLst>
                  <a:ext uri="{0D108BD9-81ED-4DB2-BD59-A6C34878D82A}">
                    <a16:rowId xmlns:a16="http://schemas.microsoft.com/office/drawing/2014/main" val="1533970312"/>
                  </a:ext>
                </a:extLst>
              </a:tr>
              <a:tr h="370840">
                <a:tc>
                  <a:txBody>
                    <a:bodyPr/>
                    <a:lstStyle/>
                    <a:p>
                      <a:r>
                        <a:rPr lang="en-US" sz="2400" dirty="0"/>
                        <a:t>Wheel – No Load</a:t>
                      </a:r>
                    </a:p>
                  </a:txBody>
                  <a:tcPr/>
                </a:tc>
                <a:tc>
                  <a:txBody>
                    <a:bodyPr/>
                    <a:lstStyle/>
                    <a:p>
                      <a:pPr algn="ctr"/>
                      <a:r>
                        <a:rPr lang="en-US" sz="2400" dirty="0"/>
                        <a:t>5.6</a:t>
                      </a:r>
                    </a:p>
                  </a:txBody>
                  <a:tcPr/>
                </a:tc>
                <a:extLst>
                  <a:ext uri="{0D108BD9-81ED-4DB2-BD59-A6C34878D82A}">
                    <a16:rowId xmlns:a16="http://schemas.microsoft.com/office/drawing/2014/main" val="1002553837"/>
                  </a:ext>
                </a:extLst>
              </a:tr>
              <a:tr h="370840">
                <a:tc>
                  <a:txBody>
                    <a:bodyPr/>
                    <a:lstStyle/>
                    <a:p>
                      <a:r>
                        <a:rPr lang="en-US" sz="2400" dirty="0"/>
                        <a:t>Wheel – Loaded</a:t>
                      </a:r>
                    </a:p>
                  </a:txBody>
                  <a:tcPr/>
                </a:tc>
                <a:tc>
                  <a:txBody>
                    <a:bodyPr/>
                    <a:lstStyle/>
                    <a:p>
                      <a:pPr algn="ctr"/>
                      <a:r>
                        <a:rPr lang="en-US" sz="2400" dirty="0"/>
                        <a:t>9.0</a:t>
                      </a:r>
                    </a:p>
                  </a:txBody>
                  <a:tcPr/>
                </a:tc>
                <a:extLst>
                  <a:ext uri="{0D108BD9-81ED-4DB2-BD59-A6C34878D82A}">
                    <a16:rowId xmlns:a16="http://schemas.microsoft.com/office/drawing/2014/main" val="2259183620"/>
                  </a:ext>
                </a:extLst>
              </a:tr>
            </a:tbl>
          </a:graphicData>
        </a:graphic>
      </p:graphicFrame>
      <p:sp>
        <p:nvSpPr>
          <p:cNvPr id="4" name="TextBox 3">
            <a:extLst>
              <a:ext uri="{FF2B5EF4-FFF2-40B4-BE49-F238E27FC236}">
                <a16:creationId xmlns:a16="http://schemas.microsoft.com/office/drawing/2014/main" id="{8F00D1F1-D1A8-4F76-B09D-13AF3D04B563}"/>
              </a:ext>
            </a:extLst>
          </p:cNvPr>
          <p:cNvSpPr txBox="1"/>
          <p:nvPr/>
        </p:nvSpPr>
        <p:spPr>
          <a:xfrm>
            <a:off x="4009293" y="189763"/>
            <a:ext cx="4271580" cy="584775"/>
          </a:xfrm>
          <a:prstGeom prst="rect">
            <a:avLst/>
          </a:prstGeom>
          <a:noFill/>
        </p:spPr>
        <p:txBody>
          <a:bodyPr wrap="square" rtlCol="0">
            <a:spAutoFit/>
          </a:bodyPr>
          <a:lstStyle/>
          <a:p>
            <a:pPr algn="ctr"/>
            <a:r>
              <a:rPr lang="en-US" sz="3200" dirty="0">
                <a:solidFill>
                  <a:srgbClr val="FF0000"/>
                </a:solidFill>
              </a:rPr>
              <a:t>Effect of Electrical Load</a:t>
            </a:r>
          </a:p>
        </p:txBody>
      </p:sp>
      <p:sp>
        <p:nvSpPr>
          <p:cNvPr id="5" name="TextBox 4">
            <a:extLst>
              <a:ext uri="{FF2B5EF4-FFF2-40B4-BE49-F238E27FC236}">
                <a16:creationId xmlns:a16="http://schemas.microsoft.com/office/drawing/2014/main" id="{C665001D-7D25-4D90-9C8E-16290ECEF3F1}"/>
              </a:ext>
            </a:extLst>
          </p:cNvPr>
          <p:cNvSpPr txBox="1"/>
          <p:nvPr/>
        </p:nvSpPr>
        <p:spPr>
          <a:xfrm>
            <a:off x="1109003" y="4123100"/>
            <a:ext cx="10086536" cy="1938992"/>
          </a:xfrm>
          <a:prstGeom prst="rect">
            <a:avLst/>
          </a:prstGeom>
          <a:noFill/>
        </p:spPr>
        <p:txBody>
          <a:bodyPr wrap="square" rtlCol="0">
            <a:spAutoFit/>
          </a:bodyPr>
          <a:lstStyle/>
          <a:p>
            <a:r>
              <a:rPr lang="en-US" sz="2400" dirty="0"/>
              <a:t>The test data indicates that as the electrical load increases, so does the torque needed to spin the system.  </a:t>
            </a:r>
            <a:r>
              <a:rPr lang="en-US" sz="2400" dirty="0">
                <a:solidFill>
                  <a:srgbClr val="FF0000"/>
                </a:solidFill>
              </a:rPr>
              <a:t>Approximately 50% more torque is required even with a relatively small electrical load.</a:t>
            </a:r>
            <a:r>
              <a:rPr lang="en-US" sz="2400" dirty="0"/>
              <a:t>  This factor will tend to grow as electrical load increases.  This must be taken into consideration when approximating the amount of torque that will be needed for a particular configuration. </a:t>
            </a:r>
            <a:endParaRPr lang="en-US" sz="2400" dirty="0">
              <a:solidFill>
                <a:srgbClr val="FF0000"/>
              </a:solidFill>
            </a:endParaRPr>
          </a:p>
        </p:txBody>
      </p:sp>
    </p:spTree>
    <p:extLst>
      <p:ext uri="{BB962C8B-B14F-4D97-AF65-F5344CB8AC3E}">
        <p14:creationId xmlns:p14="http://schemas.microsoft.com/office/powerpoint/2010/main" val="39021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90D4F4-7417-4001-B7AE-22F6E4C1CDF7}"/>
              </a:ext>
            </a:extLst>
          </p:cNvPr>
          <p:cNvSpPr>
            <a:spLocks noGrp="1"/>
          </p:cNvSpPr>
          <p:nvPr>
            <p:ph type="sldNum" sz="quarter" idx="12"/>
          </p:nvPr>
        </p:nvSpPr>
        <p:spPr/>
        <p:txBody>
          <a:bodyPr/>
          <a:lstStyle/>
          <a:p>
            <a:fld id="{6CC3B4F2-E589-42AA-B4B2-E5201966EA6B}" type="slidenum">
              <a:rPr lang="en-US" smtClean="0"/>
              <a:t>28</a:t>
            </a:fld>
            <a:endParaRPr lang="en-US"/>
          </a:p>
        </p:txBody>
      </p:sp>
      <p:sp>
        <p:nvSpPr>
          <p:cNvPr id="3" name="TextBox 2">
            <a:extLst>
              <a:ext uri="{FF2B5EF4-FFF2-40B4-BE49-F238E27FC236}">
                <a16:creationId xmlns:a16="http://schemas.microsoft.com/office/drawing/2014/main" id="{79C2BECD-EA7E-422C-90A4-A163BE8A7BCC}"/>
              </a:ext>
            </a:extLst>
          </p:cNvPr>
          <p:cNvSpPr txBox="1"/>
          <p:nvPr/>
        </p:nvSpPr>
        <p:spPr>
          <a:xfrm>
            <a:off x="2065606" y="281354"/>
            <a:ext cx="8060788" cy="584775"/>
          </a:xfrm>
          <a:prstGeom prst="rect">
            <a:avLst/>
          </a:prstGeom>
          <a:noFill/>
        </p:spPr>
        <p:txBody>
          <a:bodyPr wrap="square" rtlCol="0">
            <a:spAutoFit/>
          </a:bodyPr>
          <a:lstStyle/>
          <a:p>
            <a:pPr algn="ctr"/>
            <a:r>
              <a:rPr lang="en-US" sz="3200" dirty="0">
                <a:solidFill>
                  <a:srgbClr val="FF0000"/>
                </a:solidFill>
              </a:rPr>
              <a:t>Rotation Rate needed for 12 VDC Output</a:t>
            </a:r>
          </a:p>
        </p:txBody>
      </p:sp>
      <p:sp>
        <p:nvSpPr>
          <p:cNvPr id="4" name="TextBox 3">
            <a:extLst>
              <a:ext uri="{FF2B5EF4-FFF2-40B4-BE49-F238E27FC236}">
                <a16:creationId xmlns:a16="http://schemas.microsoft.com/office/drawing/2014/main" id="{8DAB1F54-8499-4E0B-A9FE-86863A3FD8AF}"/>
              </a:ext>
            </a:extLst>
          </p:cNvPr>
          <p:cNvSpPr txBox="1"/>
          <p:nvPr/>
        </p:nvSpPr>
        <p:spPr>
          <a:xfrm>
            <a:off x="4811547" y="1416737"/>
            <a:ext cx="6836899" cy="1200329"/>
          </a:xfrm>
          <a:prstGeom prst="rect">
            <a:avLst/>
          </a:prstGeom>
          <a:noFill/>
        </p:spPr>
        <p:txBody>
          <a:bodyPr wrap="square" rtlCol="0">
            <a:spAutoFit/>
          </a:bodyPr>
          <a:lstStyle/>
          <a:p>
            <a:r>
              <a:rPr lang="en-US" sz="2400" dirty="0"/>
              <a:t>An experiment was conducted to determine the </a:t>
            </a:r>
            <a:r>
              <a:rPr lang="en-US" sz="2400" u="sng" dirty="0"/>
              <a:t>wheel</a:t>
            </a:r>
            <a:r>
              <a:rPr lang="en-US" sz="2400" dirty="0"/>
              <a:t> rotation rate needed to produce a steady 12 VDC output.</a:t>
            </a:r>
          </a:p>
        </p:txBody>
      </p:sp>
      <p:sp>
        <p:nvSpPr>
          <p:cNvPr id="5" name="TextBox 4">
            <a:extLst>
              <a:ext uri="{FF2B5EF4-FFF2-40B4-BE49-F238E27FC236}">
                <a16:creationId xmlns:a16="http://schemas.microsoft.com/office/drawing/2014/main" id="{701FE4C4-4A5E-4CF2-A0FD-58DF13909F7F}"/>
              </a:ext>
            </a:extLst>
          </p:cNvPr>
          <p:cNvSpPr txBox="1"/>
          <p:nvPr/>
        </p:nvSpPr>
        <p:spPr>
          <a:xfrm>
            <a:off x="4797478" y="2658708"/>
            <a:ext cx="6836899" cy="1569660"/>
          </a:xfrm>
          <a:prstGeom prst="rect">
            <a:avLst/>
          </a:prstGeom>
          <a:noFill/>
        </p:spPr>
        <p:txBody>
          <a:bodyPr wrap="square" rtlCol="0">
            <a:spAutoFit/>
          </a:bodyPr>
          <a:lstStyle/>
          <a:p>
            <a:r>
              <a:rPr lang="en-US" sz="2400" dirty="0"/>
              <a:t>Using video data, 5 rotations of the large bike wheel were timed while the system was generating 12 VDC.  The 5 rotations took ~12 seconds, resulting in a spin rate of </a:t>
            </a:r>
            <a:r>
              <a:rPr lang="en-US" sz="2400" b="1" dirty="0"/>
              <a:t>0.42 Revolutions per Second (RPS)</a:t>
            </a:r>
            <a:r>
              <a:rPr lang="en-US" sz="2400" dirty="0"/>
              <a:t>.</a:t>
            </a:r>
          </a:p>
        </p:txBody>
      </p:sp>
      <p:sp>
        <p:nvSpPr>
          <p:cNvPr id="6" name="TextBox 5">
            <a:extLst>
              <a:ext uri="{FF2B5EF4-FFF2-40B4-BE49-F238E27FC236}">
                <a16:creationId xmlns:a16="http://schemas.microsoft.com/office/drawing/2014/main" id="{E4FE91F7-832D-4144-AA6D-BF90E746D22F}"/>
              </a:ext>
            </a:extLst>
          </p:cNvPr>
          <p:cNvSpPr txBox="1"/>
          <p:nvPr/>
        </p:nvSpPr>
        <p:spPr>
          <a:xfrm>
            <a:off x="4797477" y="4440166"/>
            <a:ext cx="6836899" cy="830997"/>
          </a:xfrm>
          <a:prstGeom prst="rect">
            <a:avLst/>
          </a:prstGeom>
          <a:noFill/>
        </p:spPr>
        <p:txBody>
          <a:bodyPr wrap="square" rtlCol="0">
            <a:spAutoFit/>
          </a:bodyPr>
          <a:lstStyle/>
          <a:p>
            <a:r>
              <a:rPr lang="en-US" sz="2400" dirty="0"/>
              <a:t>Applying the 8:1 pulley ratio determined earlier, the alternator was spinning at 3.3 RPS.</a:t>
            </a:r>
          </a:p>
        </p:txBody>
      </p:sp>
      <p:pic>
        <p:nvPicPr>
          <p:cNvPr id="7" name="Picture 6">
            <a:extLst>
              <a:ext uri="{FF2B5EF4-FFF2-40B4-BE49-F238E27FC236}">
                <a16:creationId xmlns:a16="http://schemas.microsoft.com/office/drawing/2014/main" id="{A6E0D820-D96F-4EA6-9473-D5913D296D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3554" y="1506198"/>
            <a:ext cx="3836188" cy="2638205"/>
          </a:xfrm>
          <a:prstGeom prst="rect">
            <a:avLst/>
          </a:prstGeom>
        </p:spPr>
      </p:pic>
      <p:pic>
        <p:nvPicPr>
          <p:cNvPr id="8" name="Picture 7">
            <a:extLst>
              <a:ext uri="{FF2B5EF4-FFF2-40B4-BE49-F238E27FC236}">
                <a16:creationId xmlns:a16="http://schemas.microsoft.com/office/drawing/2014/main" id="{3140009B-5F73-4F06-B6D4-C4DC0A3507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09419" y="4327623"/>
            <a:ext cx="1655812" cy="1313353"/>
          </a:xfrm>
          <a:prstGeom prst="rect">
            <a:avLst/>
          </a:prstGeom>
        </p:spPr>
      </p:pic>
      <p:cxnSp>
        <p:nvCxnSpPr>
          <p:cNvPr id="10" name="Straight Arrow Connector 9">
            <a:extLst>
              <a:ext uri="{FF2B5EF4-FFF2-40B4-BE49-F238E27FC236}">
                <a16:creationId xmlns:a16="http://schemas.microsoft.com/office/drawing/2014/main" id="{41BB8819-C120-4DDD-A304-121BCDE2B23D}"/>
              </a:ext>
            </a:extLst>
          </p:cNvPr>
          <p:cNvCxnSpPr/>
          <p:nvPr/>
        </p:nvCxnSpPr>
        <p:spPr>
          <a:xfrm>
            <a:off x="1012874" y="4144403"/>
            <a:ext cx="773723" cy="59871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57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4B0933-9EFF-484F-98CE-72391011038C}"/>
              </a:ext>
            </a:extLst>
          </p:cNvPr>
          <p:cNvSpPr txBox="1"/>
          <p:nvPr/>
        </p:nvSpPr>
        <p:spPr>
          <a:xfrm>
            <a:off x="1043354" y="1209822"/>
            <a:ext cx="9889588" cy="1569660"/>
          </a:xfrm>
          <a:prstGeom prst="rect">
            <a:avLst/>
          </a:prstGeom>
          <a:noFill/>
        </p:spPr>
        <p:txBody>
          <a:bodyPr wrap="square" rtlCol="0">
            <a:spAutoFit/>
          </a:bodyPr>
          <a:lstStyle/>
          <a:p>
            <a:r>
              <a:rPr lang="en-US" sz="2400" dirty="0"/>
              <a:t>It’s not practical to manually spin the alternator by hand (or foot).  It takes a fairly long time to re-charge the batteries and thus some sort of continuously operating system is needed to provide the rotational energy.  This can be done in several ways, including </a:t>
            </a:r>
            <a:r>
              <a:rPr lang="en-US" sz="2400" b="1" dirty="0"/>
              <a:t>wind power</a:t>
            </a:r>
            <a:r>
              <a:rPr lang="en-US" sz="2400" dirty="0"/>
              <a:t> and </a:t>
            </a:r>
            <a:r>
              <a:rPr lang="en-US" sz="2400" b="1" dirty="0"/>
              <a:t>water power</a:t>
            </a:r>
            <a:r>
              <a:rPr lang="en-US" sz="2400" dirty="0"/>
              <a:t>.</a:t>
            </a:r>
          </a:p>
        </p:txBody>
      </p:sp>
      <p:sp>
        <p:nvSpPr>
          <p:cNvPr id="3" name="TextBox 2">
            <a:extLst>
              <a:ext uri="{FF2B5EF4-FFF2-40B4-BE49-F238E27FC236}">
                <a16:creationId xmlns:a16="http://schemas.microsoft.com/office/drawing/2014/main" id="{7F4FB735-F9F7-4646-A862-D28721165E37}"/>
              </a:ext>
            </a:extLst>
          </p:cNvPr>
          <p:cNvSpPr txBox="1"/>
          <p:nvPr/>
        </p:nvSpPr>
        <p:spPr>
          <a:xfrm>
            <a:off x="2265427" y="272862"/>
            <a:ext cx="7661145" cy="584775"/>
          </a:xfrm>
          <a:prstGeom prst="rect">
            <a:avLst/>
          </a:prstGeom>
          <a:noFill/>
        </p:spPr>
        <p:txBody>
          <a:bodyPr wrap="square" rtlCol="0">
            <a:spAutoFit/>
          </a:bodyPr>
          <a:lstStyle/>
          <a:p>
            <a:pPr algn="ctr"/>
            <a:r>
              <a:rPr lang="en-US" sz="3200" dirty="0">
                <a:solidFill>
                  <a:srgbClr val="FF0000"/>
                </a:solidFill>
              </a:rPr>
              <a:t>Generating the Necessary Mechanical Energy</a:t>
            </a:r>
          </a:p>
        </p:txBody>
      </p:sp>
      <p:sp>
        <p:nvSpPr>
          <p:cNvPr id="4" name="Slide Number Placeholder 3">
            <a:extLst>
              <a:ext uri="{FF2B5EF4-FFF2-40B4-BE49-F238E27FC236}">
                <a16:creationId xmlns:a16="http://schemas.microsoft.com/office/drawing/2014/main" id="{CF6E3C72-3E2A-41B0-B74E-6C8596956762}"/>
              </a:ext>
            </a:extLst>
          </p:cNvPr>
          <p:cNvSpPr>
            <a:spLocks noGrp="1"/>
          </p:cNvSpPr>
          <p:nvPr>
            <p:ph type="sldNum" sz="quarter" idx="12"/>
          </p:nvPr>
        </p:nvSpPr>
        <p:spPr/>
        <p:txBody>
          <a:bodyPr/>
          <a:lstStyle/>
          <a:p>
            <a:fld id="{6CC3B4F2-E589-42AA-B4B2-E5201966EA6B}" type="slidenum">
              <a:rPr lang="en-US" smtClean="0"/>
              <a:t>29</a:t>
            </a:fld>
            <a:endParaRPr lang="en-US"/>
          </a:p>
        </p:txBody>
      </p:sp>
      <p:sp>
        <p:nvSpPr>
          <p:cNvPr id="5" name="TextBox 4">
            <a:extLst>
              <a:ext uri="{FF2B5EF4-FFF2-40B4-BE49-F238E27FC236}">
                <a16:creationId xmlns:a16="http://schemas.microsoft.com/office/drawing/2014/main" id="{19665301-600B-4A9F-A8E9-F2FB8C073009}"/>
              </a:ext>
            </a:extLst>
          </p:cNvPr>
          <p:cNvSpPr txBox="1"/>
          <p:nvPr/>
        </p:nvSpPr>
        <p:spPr>
          <a:xfrm>
            <a:off x="1043353" y="3131667"/>
            <a:ext cx="9889587" cy="1200329"/>
          </a:xfrm>
          <a:prstGeom prst="rect">
            <a:avLst/>
          </a:prstGeom>
          <a:noFill/>
        </p:spPr>
        <p:txBody>
          <a:bodyPr wrap="square" rtlCol="0">
            <a:spAutoFit/>
          </a:bodyPr>
          <a:lstStyle/>
          <a:p>
            <a:r>
              <a:rPr lang="en-US" sz="2400" dirty="0"/>
              <a:t>This lesson outlines how to spin the alternator using </a:t>
            </a:r>
            <a:r>
              <a:rPr lang="en-US" sz="2400" b="1" dirty="0"/>
              <a:t>water power</a:t>
            </a:r>
            <a:r>
              <a:rPr lang="en-US" sz="2400" dirty="0"/>
              <a:t>.  A simple </a:t>
            </a:r>
            <a:r>
              <a:rPr lang="en-US" sz="2400" b="1" dirty="0"/>
              <a:t>top-fed water wheel </a:t>
            </a:r>
            <a:r>
              <a:rPr lang="en-US" sz="2400" dirty="0"/>
              <a:t>will be designed to meet the mechanical energy needs of the system.  </a:t>
            </a:r>
          </a:p>
        </p:txBody>
      </p:sp>
    </p:spTree>
    <p:extLst>
      <p:ext uri="{BB962C8B-B14F-4D97-AF65-F5344CB8AC3E}">
        <p14:creationId xmlns:p14="http://schemas.microsoft.com/office/powerpoint/2010/main" val="361967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E196A9-E5B9-4D29-A73D-B2AA9F542233}"/>
              </a:ext>
            </a:extLst>
          </p:cNvPr>
          <p:cNvSpPr txBox="1"/>
          <p:nvPr/>
        </p:nvSpPr>
        <p:spPr>
          <a:xfrm>
            <a:off x="1460695" y="1392701"/>
            <a:ext cx="9270610" cy="3539430"/>
          </a:xfrm>
          <a:prstGeom prst="rect">
            <a:avLst/>
          </a:prstGeom>
          <a:noFill/>
        </p:spPr>
        <p:txBody>
          <a:bodyPr wrap="square" rtlCol="0">
            <a:spAutoFit/>
          </a:bodyPr>
          <a:lstStyle/>
          <a:p>
            <a:r>
              <a:rPr lang="en-US" sz="2800" dirty="0">
                <a:solidFill>
                  <a:srgbClr val="FF0000"/>
                </a:solidFill>
              </a:rPr>
              <a:t>SAFETY WARNING:</a:t>
            </a:r>
          </a:p>
          <a:p>
            <a:endParaRPr lang="en-US" sz="2800" dirty="0"/>
          </a:p>
          <a:p>
            <a:r>
              <a:rPr lang="en-US" sz="2800" dirty="0"/>
              <a:t>The components outlined in this lesson can be hazardous.  The chains and sprockets pose a severe pinch hazard.  Electrical components can generate excessive heat and high voltages that can cause injury.  Appropriate safety precautions and supervision are required to conduct the experiments in a safe manner.</a:t>
            </a:r>
          </a:p>
        </p:txBody>
      </p:sp>
      <p:sp>
        <p:nvSpPr>
          <p:cNvPr id="3" name="Slide Number Placeholder 2">
            <a:extLst>
              <a:ext uri="{FF2B5EF4-FFF2-40B4-BE49-F238E27FC236}">
                <a16:creationId xmlns:a16="http://schemas.microsoft.com/office/drawing/2014/main" id="{B6F7DAEB-96C8-494D-B3F9-C5D9C6558209}"/>
              </a:ext>
            </a:extLst>
          </p:cNvPr>
          <p:cNvSpPr>
            <a:spLocks noGrp="1"/>
          </p:cNvSpPr>
          <p:nvPr>
            <p:ph type="sldNum" sz="quarter" idx="12"/>
          </p:nvPr>
        </p:nvSpPr>
        <p:spPr/>
        <p:txBody>
          <a:bodyPr/>
          <a:lstStyle/>
          <a:p>
            <a:fld id="{6CC3B4F2-E589-42AA-B4B2-E5201966EA6B}" type="slidenum">
              <a:rPr lang="en-US" smtClean="0"/>
              <a:t>3</a:t>
            </a:fld>
            <a:endParaRPr lang="en-US"/>
          </a:p>
        </p:txBody>
      </p:sp>
    </p:spTree>
    <p:extLst>
      <p:ext uri="{BB962C8B-B14F-4D97-AF65-F5344CB8AC3E}">
        <p14:creationId xmlns:p14="http://schemas.microsoft.com/office/powerpoint/2010/main" val="355062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Group 194">
            <a:extLst>
              <a:ext uri="{FF2B5EF4-FFF2-40B4-BE49-F238E27FC236}">
                <a16:creationId xmlns:a16="http://schemas.microsoft.com/office/drawing/2014/main" id="{1A207504-FA2F-49C8-8C13-D0AD5D6DBBBB}"/>
              </a:ext>
            </a:extLst>
          </p:cNvPr>
          <p:cNvGrpSpPr/>
          <p:nvPr/>
        </p:nvGrpSpPr>
        <p:grpSpPr>
          <a:xfrm>
            <a:off x="4471240" y="1819578"/>
            <a:ext cx="4100634" cy="3215435"/>
            <a:chOff x="715333" y="807904"/>
            <a:chExt cx="6589171" cy="5374871"/>
          </a:xfrm>
        </p:grpSpPr>
        <p:cxnSp>
          <p:nvCxnSpPr>
            <p:cNvPr id="201" name="Straight Connector 200">
              <a:extLst>
                <a:ext uri="{FF2B5EF4-FFF2-40B4-BE49-F238E27FC236}">
                  <a16:creationId xmlns:a16="http://schemas.microsoft.com/office/drawing/2014/main" id="{2C1A3A3A-FA30-4987-B02A-C295322648E4}"/>
                </a:ext>
              </a:extLst>
            </p:cNvPr>
            <p:cNvCxnSpPr/>
            <p:nvPr/>
          </p:nvCxnSpPr>
          <p:spPr>
            <a:xfrm>
              <a:off x="4010819" y="3109543"/>
              <a:ext cx="0" cy="7920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3" name="Group 202">
              <a:extLst>
                <a:ext uri="{FF2B5EF4-FFF2-40B4-BE49-F238E27FC236}">
                  <a16:creationId xmlns:a16="http://schemas.microsoft.com/office/drawing/2014/main" id="{26A4817B-8A58-484C-B128-F133BC01835A}"/>
                </a:ext>
              </a:extLst>
            </p:cNvPr>
            <p:cNvGrpSpPr/>
            <p:nvPr/>
          </p:nvGrpSpPr>
          <p:grpSpPr>
            <a:xfrm>
              <a:off x="4028469" y="3505744"/>
              <a:ext cx="3276035" cy="17772"/>
              <a:chOff x="6096000" y="3666974"/>
              <a:chExt cx="1927274" cy="2347"/>
            </a:xfrm>
          </p:grpSpPr>
          <p:cxnSp>
            <p:nvCxnSpPr>
              <p:cNvPr id="233" name="Straight Connector 232">
                <a:extLst>
                  <a:ext uri="{FF2B5EF4-FFF2-40B4-BE49-F238E27FC236}">
                    <a16:creationId xmlns:a16="http://schemas.microsoft.com/office/drawing/2014/main" id="{A0B5D164-5A7E-42E7-A563-A6455331AA93}"/>
                  </a:ext>
                </a:extLst>
              </p:cNvPr>
              <p:cNvCxnSpPr>
                <a:cxnSpLocks/>
              </p:cNvCxnSpPr>
              <p:nvPr/>
            </p:nvCxnSpPr>
            <p:spPr>
              <a:xfrm>
                <a:off x="6096000" y="3668060"/>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41677FBF-EC1D-4B36-8A1A-691AEC4EA237}"/>
                  </a:ext>
                </a:extLst>
              </p:cNvPr>
              <p:cNvCxnSpPr>
                <a:cxnSpLocks/>
              </p:cNvCxnSpPr>
              <p:nvPr/>
            </p:nvCxnSpPr>
            <p:spPr>
              <a:xfrm>
                <a:off x="6412520" y="3669321"/>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BEC5BA1F-3941-4F37-81D6-7DCD007587BA}"/>
                  </a:ext>
                </a:extLst>
              </p:cNvPr>
              <p:cNvCxnSpPr>
                <a:cxnSpLocks/>
              </p:cNvCxnSpPr>
              <p:nvPr/>
            </p:nvCxnSpPr>
            <p:spPr>
              <a:xfrm>
                <a:off x="6740772" y="3669320"/>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6D74352D-2A6F-4009-B9D9-BFA20F63F602}"/>
                  </a:ext>
                </a:extLst>
              </p:cNvPr>
              <p:cNvCxnSpPr>
                <a:cxnSpLocks/>
              </p:cNvCxnSpPr>
              <p:nvPr/>
            </p:nvCxnSpPr>
            <p:spPr>
              <a:xfrm>
                <a:off x="7057292" y="3666974"/>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9DCE6A84-0404-41A6-9AEA-4CF048BC80DD}"/>
                  </a:ext>
                </a:extLst>
              </p:cNvPr>
              <p:cNvCxnSpPr>
                <a:cxnSpLocks/>
              </p:cNvCxnSpPr>
              <p:nvPr/>
            </p:nvCxnSpPr>
            <p:spPr>
              <a:xfrm>
                <a:off x="7387886" y="3669321"/>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516D7F86-7898-4704-9DE4-9AEE3EA2DCA3}"/>
                  </a:ext>
                </a:extLst>
              </p:cNvPr>
              <p:cNvCxnSpPr>
                <a:cxnSpLocks/>
              </p:cNvCxnSpPr>
              <p:nvPr/>
            </p:nvCxnSpPr>
            <p:spPr>
              <a:xfrm>
                <a:off x="7704406" y="3666975"/>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05" name="Group 204">
              <a:extLst>
                <a:ext uri="{FF2B5EF4-FFF2-40B4-BE49-F238E27FC236}">
                  <a16:creationId xmlns:a16="http://schemas.microsoft.com/office/drawing/2014/main" id="{932E6C30-88E6-44C5-BDAD-93D10566F49F}"/>
                </a:ext>
              </a:extLst>
            </p:cNvPr>
            <p:cNvGrpSpPr/>
            <p:nvPr/>
          </p:nvGrpSpPr>
          <p:grpSpPr>
            <a:xfrm>
              <a:off x="715333" y="3501131"/>
              <a:ext cx="3283994" cy="17772"/>
              <a:chOff x="7387886" y="3666974"/>
              <a:chExt cx="1931957" cy="2347"/>
            </a:xfrm>
          </p:grpSpPr>
          <p:cxnSp>
            <p:nvCxnSpPr>
              <p:cNvPr id="227" name="Straight Connector 226">
                <a:extLst>
                  <a:ext uri="{FF2B5EF4-FFF2-40B4-BE49-F238E27FC236}">
                    <a16:creationId xmlns:a16="http://schemas.microsoft.com/office/drawing/2014/main" id="{3B02C4DD-7970-43A2-AB36-5ECDCAEB9088}"/>
                  </a:ext>
                </a:extLst>
              </p:cNvPr>
              <p:cNvCxnSpPr>
                <a:cxnSpLocks/>
              </p:cNvCxnSpPr>
              <p:nvPr/>
            </p:nvCxnSpPr>
            <p:spPr>
              <a:xfrm>
                <a:off x="7387886" y="3669321"/>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AB0F0DF6-236E-4501-AFCB-22C7F8C664F7}"/>
                  </a:ext>
                </a:extLst>
              </p:cNvPr>
              <p:cNvCxnSpPr>
                <a:cxnSpLocks/>
              </p:cNvCxnSpPr>
              <p:nvPr/>
            </p:nvCxnSpPr>
            <p:spPr>
              <a:xfrm>
                <a:off x="7704406" y="3666975"/>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F5582987-1CCA-4376-9585-26CBAE39C133}"/>
                  </a:ext>
                </a:extLst>
              </p:cNvPr>
              <p:cNvCxnSpPr>
                <a:cxnSpLocks/>
              </p:cNvCxnSpPr>
              <p:nvPr/>
            </p:nvCxnSpPr>
            <p:spPr>
              <a:xfrm>
                <a:off x="8032658" y="3666974"/>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5E137A65-7E90-4720-8F04-CED20CCDFE00}"/>
                  </a:ext>
                </a:extLst>
              </p:cNvPr>
              <p:cNvCxnSpPr>
                <a:cxnSpLocks/>
              </p:cNvCxnSpPr>
              <p:nvPr/>
            </p:nvCxnSpPr>
            <p:spPr>
              <a:xfrm>
                <a:off x="8349178" y="3667875"/>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DA87D342-E7A7-45B8-95AE-28E57B392419}"/>
                  </a:ext>
                </a:extLst>
              </p:cNvPr>
              <p:cNvCxnSpPr>
                <a:cxnSpLocks/>
              </p:cNvCxnSpPr>
              <p:nvPr/>
            </p:nvCxnSpPr>
            <p:spPr>
              <a:xfrm>
                <a:off x="8684454" y="3668050"/>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9928B1FE-5401-4494-8BA5-31D6410870FE}"/>
                  </a:ext>
                </a:extLst>
              </p:cNvPr>
              <p:cNvCxnSpPr>
                <a:cxnSpLocks/>
              </p:cNvCxnSpPr>
              <p:nvPr/>
            </p:nvCxnSpPr>
            <p:spPr>
              <a:xfrm>
                <a:off x="9000975" y="3669313"/>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07" name="Straight Connector 206">
              <a:extLst>
                <a:ext uri="{FF2B5EF4-FFF2-40B4-BE49-F238E27FC236}">
                  <a16:creationId xmlns:a16="http://schemas.microsoft.com/office/drawing/2014/main" id="{72F4F499-5E2A-4BBB-8D32-E52ADB0AF958}"/>
                </a:ext>
              </a:extLst>
            </p:cNvPr>
            <p:cNvCxnSpPr>
              <a:cxnSpLocks/>
            </p:cNvCxnSpPr>
            <p:nvPr/>
          </p:nvCxnSpPr>
          <p:spPr>
            <a:xfrm rot="818185">
              <a:off x="3577122" y="974838"/>
              <a:ext cx="1978620" cy="179293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2160640B-CB8C-499B-9A65-B1E3854C097D}"/>
                </a:ext>
              </a:extLst>
            </p:cNvPr>
            <p:cNvCxnSpPr>
              <a:cxnSpLocks/>
            </p:cNvCxnSpPr>
            <p:nvPr/>
          </p:nvCxnSpPr>
          <p:spPr>
            <a:xfrm>
              <a:off x="4832110" y="897457"/>
              <a:ext cx="583850" cy="2490199"/>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13EAB782-6ED8-41F1-94DC-EC254E6F3830}"/>
                </a:ext>
              </a:extLst>
            </p:cNvPr>
            <p:cNvCxnSpPr>
              <a:cxnSpLocks/>
            </p:cNvCxnSpPr>
            <p:nvPr/>
          </p:nvCxnSpPr>
          <p:spPr>
            <a:xfrm rot="3566366">
              <a:off x="4515316" y="1883936"/>
              <a:ext cx="2006697" cy="169299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1323A95B-2BA0-4161-8827-5D17CE886310}"/>
                </a:ext>
              </a:extLst>
            </p:cNvPr>
            <p:cNvCxnSpPr>
              <a:cxnSpLocks/>
            </p:cNvCxnSpPr>
            <p:nvPr/>
          </p:nvCxnSpPr>
          <p:spPr>
            <a:xfrm flipH="1">
              <a:off x="4521695" y="3311390"/>
              <a:ext cx="2230598" cy="1509547"/>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027C3468-C4BD-4912-A688-A1973CC8B0AB}"/>
                </a:ext>
              </a:extLst>
            </p:cNvPr>
            <p:cNvCxnSpPr>
              <a:cxnSpLocks/>
            </p:cNvCxnSpPr>
            <p:nvPr/>
          </p:nvCxnSpPr>
          <p:spPr>
            <a:xfrm rot="4933019">
              <a:off x="4559097" y="2486931"/>
              <a:ext cx="2180175" cy="185854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B751D9D6-8468-47C4-951C-F033B7AB507F}"/>
                </a:ext>
              </a:extLst>
            </p:cNvPr>
            <p:cNvCxnSpPr>
              <a:cxnSpLocks/>
            </p:cNvCxnSpPr>
            <p:nvPr/>
          </p:nvCxnSpPr>
          <p:spPr>
            <a:xfrm rot="7801148">
              <a:off x="4161931" y="3816794"/>
              <a:ext cx="2133031" cy="172929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a:extLst>
                <a:ext uri="{FF2B5EF4-FFF2-40B4-BE49-F238E27FC236}">
                  <a16:creationId xmlns:a16="http://schemas.microsoft.com/office/drawing/2014/main" id="{9C2A3E7C-E466-403C-B92F-B40241705B36}"/>
                </a:ext>
              </a:extLst>
            </p:cNvPr>
            <p:cNvCxnSpPr>
              <a:cxnSpLocks/>
              <a:stCxn id="206" idx="5"/>
            </p:cNvCxnSpPr>
            <p:nvPr/>
          </p:nvCxnSpPr>
          <p:spPr>
            <a:xfrm rot="9381208">
              <a:off x="3667415" y="4350723"/>
              <a:ext cx="2064969" cy="1522979"/>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151329A5-EE8A-4DC9-8A0C-DBA19DCC4B22}"/>
                </a:ext>
              </a:extLst>
            </p:cNvPr>
            <p:cNvCxnSpPr>
              <a:cxnSpLocks/>
              <a:endCxn id="204" idx="3"/>
            </p:cNvCxnSpPr>
            <p:nvPr/>
          </p:nvCxnSpPr>
          <p:spPr>
            <a:xfrm rot="10800000">
              <a:off x="3038967" y="4477360"/>
              <a:ext cx="1924512" cy="154974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E6ACDD2E-D24A-4388-B609-5D2A97BE3A7F}"/>
                </a:ext>
              </a:extLst>
            </p:cNvPr>
            <p:cNvCxnSpPr>
              <a:cxnSpLocks/>
            </p:cNvCxnSpPr>
            <p:nvPr/>
          </p:nvCxnSpPr>
          <p:spPr>
            <a:xfrm rot="12223591">
              <a:off x="2281677" y="4261368"/>
              <a:ext cx="1990778" cy="165704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2DE7A03F-36F1-4FB2-A64F-A78362C57592}"/>
                </a:ext>
              </a:extLst>
            </p:cNvPr>
            <p:cNvCxnSpPr>
              <a:cxnSpLocks/>
            </p:cNvCxnSpPr>
            <p:nvPr/>
          </p:nvCxnSpPr>
          <p:spPr>
            <a:xfrm rot="15237912">
              <a:off x="1244028" y="3146201"/>
              <a:ext cx="2108696" cy="1637108"/>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7FC6861E-10C1-4476-B424-5C5C04C0CD5E}"/>
                </a:ext>
              </a:extLst>
            </p:cNvPr>
            <p:cNvCxnSpPr>
              <a:cxnSpLocks/>
            </p:cNvCxnSpPr>
            <p:nvPr/>
          </p:nvCxnSpPr>
          <p:spPr>
            <a:xfrm rot="13196692">
              <a:off x="1783878" y="3728107"/>
              <a:ext cx="1818405" cy="1860626"/>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a:extLst>
                <a:ext uri="{FF2B5EF4-FFF2-40B4-BE49-F238E27FC236}">
                  <a16:creationId xmlns:a16="http://schemas.microsoft.com/office/drawing/2014/main" id="{C5D5B68E-47F7-48A9-AD0B-DBB82A64A219}"/>
                </a:ext>
              </a:extLst>
            </p:cNvPr>
            <p:cNvCxnSpPr>
              <a:cxnSpLocks/>
            </p:cNvCxnSpPr>
            <p:nvPr/>
          </p:nvCxnSpPr>
          <p:spPr>
            <a:xfrm flipV="1">
              <a:off x="1260837" y="2251351"/>
              <a:ext cx="2031743" cy="184305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21E9EC54-3049-4ADE-B286-A4E849195906}"/>
                </a:ext>
              </a:extLst>
            </p:cNvPr>
            <p:cNvCxnSpPr>
              <a:cxnSpLocks/>
            </p:cNvCxnSpPr>
            <p:nvPr/>
          </p:nvCxnSpPr>
          <p:spPr>
            <a:xfrm>
              <a:off x="1908824" y="1725662"/>
              <a:ext cx="2533309" cy="45204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8646ACF9-105F-4D6F-AC96-F5FE61F5D5D7}"/>
                </a:ext>
              </a:extLst>
            </p:cNvPr>
            <p:cNvCxnSpPr>
              <a:cxnSpLocks/>
            </p:cNvCxnSpPr>
            <p:nvPr/>
          </p:nvCxnSpPr>
          <p:spPr>
            <a:xfrm rot="18404951">
              <a:off x="1511909" y="1657363"/>
              <a:ext cx="2117335" cy="157074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5DA43713-126D-4272-AC9C-7D1EECFDF69D}"/>
                </a:ext>
              </a:extLst>
            </p:cNvPr>
            <p:cNvCxnSpPr>
              <a:cxnSpLocks/>
              <a:endCxn id="204" idx="7"/>
            </p:cNvCxnSpPr>
            <p:nvPr/>
          </p:nvCxnSpPr>
          <p:spPr>
            <a:xfrm>
              <a:off x="2738759" y="1068518"/>
              <a:ext cx="2220367" cy="146868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B44DFE9F-F7CB-4E4F-B991-48803B108723}"/>
                </a:ext>
              </a:extLst>
            </p:cNvPr>
            <p:cNvCxnSpPr>
              <a:cxnSpLocks/>
            </p:cNvCxnSpPr>
            <p:nvPr/>
          </p:nvCxnSpPr>
          <p:spPr>
            <a:xfrm>
              <a:off x="3598276" y="3512395"/>
              <a:ext cx="82508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6" name="Oval 205">
              <a:extLst>
                <a:ext uri="{FF2B5EF4-FFF2-40B4-BE49-F238E27FC236}">
                  <a16:creationId xmlns:a16="http://schemas.microsoft.com/office/drawing/2014/main" id="{9EC088CF-F79B-4075-8FF9-F05F15D55AD8}"/>
                </a:ext>
              </a:extLst>
            </p:cNvPr>
            <p:cNvSpPr/>
            <p:nvPr/>
          </p:nvSpPr>
          <p:spPr>
            <a:xfrm>
              <a:off x="1253363" y="807904"/>
              <a:ext cx="5503768" cy="537487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7FCB234E-957F-458B-ACD2-593EB4C5B320}"/>
                </a:ext>
              </a:extLst>
            </p:cNvPr>
            <p:cNvSpPr/>
            <p:nvPr/>
          </p:nvSpPr>
          <p:spPr>
            <a:xfrm>
              <a:off x="2641289" y="2135384"/>
              <a:ext cx="2715515" cy="2743795"/>
            </a:xfrm>
            <a:prstGeom prst="ellipse">
              <a:avLst/>
            </a:prstGeom>
            <a:noFill/>
            <a:ln w="7620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0F465776-1DA4-4CF9-95FD-2B8B55498F96}"/>
              </a:ext>
            </a:extLst>
          </p:cNvPr>
          <p:cNvGrpSpPr/>
          <p:nvPr/>
        </p:nvGrpSpPr>
        <p:grpSpPr>
          <a:xfrm>
            <a:off x="6773594" y="2294257"/>
            <a:ext cx="1389444" cy="1907252"/>
            <a:chOff x="6773594" y="2294257"/>
            <a:chExt cx="1389444" cy="1907252"/>
          </a:xfrm>
        </p:grpSpPr>
        <p:sp>
          <p:nvSpPr>
            <p:cNvPr id="196" name="Freeform: Shape 195">
              <a:extLst>
                <a:ext uri="{FF2B5EF4-FFF2-40B4-BE49-F238E27FC236}">
                  <a16:creationId xmlns:a16="http://schemas.microsoft.com/office/drawing/2014/main" id="{23935D9D-CD72-4904-BC6B-04131C68D682}"/>
                </a:ext>
              </a:extLst>
            </p:cNvPr>
            <p:cNvSpPr/>
            <p:nvPr/>
          </p:nvSpPr>
          <p:spPr>
            <a:xfrm rot="4178494">
              <a:off x="7402289" y="3034691"/>
              <a:ext cx="419853" cy="1101644"/>
            </a:xfrm>
            <a:custGeom>
              <a:avLst/>
              <a:gdLst>
                <a:gd name="connsiteX0" fmla="*/ 0 w 872197"/>
                <a:gd name="connsiteY0" fmla="*/ 0 h 1223890"/>
                <a:gd name="connsiteX1" fmla="*/ 548640 w 872197"/>
                <a:gd name="connsiteY1" fmla="*/ 0 h 1223890"/>
                <a:gd name="connsiteX2" fmla="*/ 872197 w 872197"/>
                <a:gd name="connsiteY2" fmla="*/ 1223890 h 1223890"/>
                <a:gd name="connsiteX3" fmla="*/ 0 w 872197"/>
                <a:gd name="connsiteY3" fmla="*/ 0 h 1223890"/>
                <a:gd name="connsiteX0" fmla="*/ 0 w 872197"/>
                <a:gd name="connsiteY0" fmla="*/ 546305 h 1770195"/>
                <a:gd name="connsiteX1" fmla="*/ 451258 w 872197"/>
                <a:gd name="connsiteY1" fmla="*/ 0 h 1770195"/>
                <a:gd name="connsiteX2" fmla="*/ 872197 w 872197"/>
                <a:gd name="connsiteY2" fmla="*/ 1770195 h 1770195"/>
                <a:gd name="connsiteX3" fmla="*/ 0 w 872197"/>
                <a:gd name="connsiteY3" fmla="*/ 546305 h 1770195"/>
                <a:gd name="connsiteX0" fmla="*/ 0 w 701819"/>
                <a:gd name="connsiteY0" fmla="*/ 774582 h 1770195"/>
                <a:gd name="connsiteX1" fmla="*/ 280880 w 701819"/>
                <a:gd name="connsiteY1" fmla="*/ 0 h 1770195"/>
                <a:gd name="connsiteX2" fmla="*/ 701819 w 701819"/>
                <a:gd name="connsiteY2" fmla="*/ 1770195 h 1770195"/>
                <a:gd name="connsiteX3" fmla="*/ 0 w 701819"/>
                <a:gd name="connsiteY3" fmla="*/ 774582 h 1770195"/>
              </a:gdLst>
              <a:ahLst/>
              <a:cxnLst>
                <a:cxn ang="0">
                  <a:pos x="connsiteX0" y="connsiteY0"/>
                </a:cxn>
                <a:cxn ang="0">
                  <a:pos x="connsiteX1" y="connsiteY1"/>
                </a:cxn>
                <a:cxn ang="0">
                  <a:pos x="connsiteX2" y="connsiteY2"/>
                </a:cxn>
                <a:cxn ang="0">
                  <a:pos x="connsiteX3" y="connsiteY3"/>
                </a:cxn>
              </a:cxnLst>
              <a:rect l="l" t="t" r="r" b="b"/>
              <a:pathLst>
                <a:path w="701819" h="1770195">
                  <a:moveTo>
                    <a:pt x="0" y="774582"/>
                  </a:moveTo>
                  <a:lnTo>
                    <a:pt x="280880" y="0"/>
                  </a:lnTo>
                  <a:lnTo>
                    <a:pt x="701819" y="1770195"/>
                  </a:lnTo>
                  <a:lnTo>
                    <a:pt x="0" y="77458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654EAD36-AF96-4B16-91DC-FCFC0B1F6511}"/>
                </a:ext>
              </a:extLst>
            </p:cNvPr>
            <p:cNvSpPr/>
            <p:nvPr/>
          </p:nvSpPr>
          <p:spPr>
            <a:xfrm rot="1429124">
              <a:off x="7069229" y="2360657"/>
              <a:ext cx="499429" cy="777467"/>
            </a:xfrm>
            <a:custGeom>
              <a:avLst/>
              <a:gdLst>
                <a:gd name="connsiteX0" fmla="*/ 0 w 872197"/>
                <a:gd name="connsiteY0" fmla="*/ 0 h 1223890"/>
                <a:gd name="connsiteX1" fmla="*/ 548640 w 872197"/>
                <a:gd name="connsiteY1" fmla="*/ 0 h 1223890"/>
                <a:gd name="connsiteX2" fmla="*/ 872197 w 872197"/>
                <a:gd name="connsiteY2" fmla="*/ 1223890 h 1223890"/>
                <a:gd name="connsiteX3" fmla="*/ 0 w 872197"/>
                <a:gd name="connsiteY3" fmla="*/ 0 h 1223890"/>
                <a:gd name="connsiteX0" fmla="*/ 0 w 802516"/>
                <a:gd name="connsiteY0" fmla="*/ 123015 h 1223890"/>
                <a:gd name="connsiteX1" fmla="*/ 478959 w 802516"/>
                <a:gd name="connsiteY1" fmla="*/ 0 h 1223890"/>
                <a:gd name="connsiteX2" fmla="*/ 802516 w 802516"/>
                <a:gd name="connsiteY2" fmla="*/ 1223890 h 1223890"/>
                <a:gd name="connsiteX3" fmla="*/ 0 w 802516"/>
                <a:gd name="connsiteY3" fmla="*/ 123015 h 1223890"/>
                <a:gd name="connsiteX0" fmla="*/ 0 w 802516"/>
                <a:gd name="connsiteY0" fmla="*/ 198726 h 1299601"/>
                <a:gd name="connsiteX1" fmla="*/ 476292 w 802516"/>
                <a:gd name="connsiteY1" fmla="*/ 0 h 1299601"/>
                <a:gd name="connsiteX2" fmla="*/ 802516 w 802516"/>
                <a:gd name="connsiteY2" fmla="*/ 1299601 h 1299601"/>
                <a:gd name="connsiteX3" fmla="*/ 0 w 802516"/>
                <a:gd name="connsiteY3" fmla="*/ 198726 h 1299601"/>
              </a:gdLst>
              <a:ahLst/>
              <a:cxnLst>
                <a:cxn ang="0">
                  <a:pos x="connsiteX0" y="connsiteY0"/>
                </a:cxn>
                <a:cxn ang="0">
                  <a:pos x="connsiteX1" y="connsiteY1"/>
                </a:cxn>
                <a:cxn ang="0">
                  <a:pos x="connsiteX2" y="connsiteY2"/>
                </a:cxn>
                <a:cxn ang="0">
                  <a:pos x="connsiteX3" y="connsiteY3"/>
                </a:cxn>
              </a:cxnLst>
              <a:rect l="l" t="t" r="r" b="b"/>
              <a:pathLst>
                <a:path w="802516" h="1299601">
                  <a:moveTo>
                    <a:pt x="0" y="198726"/>
                  </a:moveTo>
                  <a:lnTo>
                    <a:pt x="476292" y="0"/>
                  </a:lnTo>
                  <a:lnTo>
                    <a:pt x="802516" y="1299601"/>
                  </a:lnTo>
                  <a:lnTo>
                    <a:pt x="0" y="19872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6CC83B-FE48-4032-821F-020566248447}"/>
                </a:ext>
              </a:extLst>
            </p:cNvPr>
            <p:cNvSpPr/>
            <p:nvPr/>
          </p:nvSpPr>
          <p:spPr>
            <a:xfrm rot="2764860">
              <a:off x="7327779" y="2662836"/>
              <a:ext cx="442074" cy="891290"/>
            </a:xfrm>
            <a:custGeom>
              <a:avLst/>
              <a:gdLst>
                <a:gd name="connsiteX0" fmla="*/ 0 w 872197"/>
                <a:gd name="connsiteY0" fmla="*/ 0 h 1223890"/>
                <a:gd name="connsiteX1" fmla="*/ 548640 w 872197"/>
                <a:gd name="connsiteY1" fmla="*/ 0 h 1223890"/>
                <a:gd name="connsiteX2" fmla="*/ 872197 w 872197"/>
                <a:gd name="connsiteY2" fmla="*/ 1223890 h 1223890"/>
                <a:gd name="connsiteX3" fmla="*/ 0 w 872197"/>
                <a:gd name="connsiteY3" fmla="*/ 0 h 1223890"/>
                <a:gd name="connsiteX0" fmla="*/ 0 w 872197"/>
                <a:gd name="connsiteY0" fmla="*/ 208294 h 1432184"/>
                <a:gd name="connsiteX1" fmla="*/ 514863 w 872197"/>
                <a:gd name="connsiteY1" fmla="*/ 0 h 1432184"/>
                <a:gd name="connsiteX2" fmla="*/ 872197 w 872197"/>
                <a:gd name="connsiteY2" fmla="*/ 1432184 h 1432184"/>
                <a:gd name="connsiteX3" fmla="*/ 0 w 872197"/>
                <a:gd name="connsiteY3" fmla="*/ 208294 h 1432184"/>
                <a:gd name="connsiteX0" fmla="*/ 0 w 768237"/>
                <a:gd name="connsiteY0" fmla="*/ 445112 h 1432184"/>
                <a:gd name="connsiteX1" fmla="*/ 410903 w 768237"/>
                <a:gd name="connsiteY1" fmla="*/ 0 h 1432184"/>
                <a:gd name="connsiteX2" fmla="*/ 768237 w 768237"/>
                <a:gd name="connsiteY2" fmla="*/ 1432184 h 1432184"/>
                <a:gd name="connsiteX3" fmla="*/ 0 w 768237"/>
                <a:gd name="connsiteY3" fmla="*/ 445112 h 1432184"/>
                <a:gd name="connsiteX0" fmla="*/ 0 w 738964"/>
                <a:gd name="connsiteY0" fmla="*/ 414712 h 1432184"/>
                <a:gd name="connsiteX1" fmla="*/ 381630 w 738964"/>
                <a:gd name="connsiteY1" fmla="*/ 0 h 1432184"/>
                <a:gd name="connsiteX2" fmla="*/ 738964 w 738964"/>
                <a:gd name="connsiteY2" fmla="*/ 1432184 h 1432184"/>
                <a:gd name="connsiteX3" fmla="*/ 0 w 738964"/>
                <a:gd name="connsiteY3" fmla="*/ 414712 h 1432184"/>
              </a:gdLst>
              <a:ahLst/>
              <a:cxnLst>
                <a:cxn ang="0">
                  <a:pos x="connsiteX0" y="connsiteY0"/>
                </a:cxn>
                <a:cxn ang="0">
                  <a:pos x="connsiteX1" y="connsiteY1"/>
                </a:cxn>
                <a:cxn ang="0">
                  <a:pos x="connsiteX2" y="connsiteY2"/>
                </a:cxn>
                <a:cxn ang="0">
                  <a:pos x="connsiteX3" y="connsiteY3"/>
                </a:cxn>
              </a:cxnLst>
              <a:rect l="l" t="t" r="r" b="b"/>
              <a:pathLst>
                <a:path w="738964" h="1432184">
                  <a:moveTo>
                    <a:pt x="0" y="414712"/>
                  </a:moveTo>
                  <a:lnTo>
                    <a:pt x="381630" y="0"/>
                  </a:lnTo>
                  <a:lnTo>
                    <a:pt x="738964" y="1432184"/>
                  </a:lnTo>
                  <a:lnTo>
                    <a:pt x="0" y="41471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032FE3C-37AA-40FB-8759-F0221C512803}"/>
                </a:ext>
              </a:extLst>
            </p:cNvPr>
            <p:cNvSpPr/>
            <p:nvPr/>
          </p:nvSpPr>
          <p:spPr>
            <a:xfrm>
              <a:off x="6773594" y="2294257"/>
              <a:ext cx="542794" cy="732174"/>
            </a:xfrm>
            <a:custGeom>
              <a:avLst/>
              <a:gdLst>
                <a:gd name="connsiteX0" fmla="*/ 0 w 872197"/>
                <a:gd name="connsiteY0" fmla="*/ 0 h 1223890"/>
                <a:gd name="connsiteX1" fmla="*/ 548640 w 872197"/>
                <a:gd name="connsiteY1" fmla="*/ 0 h 1223890"/>
                <a:gd name="connsiteX2" fmla="*/ 872197 w 872197"/>
                <a:gd name="connsiteY2" fmla="*/ 1223890 h 1223890"/>
                <a:gd name="connsiteX3" fmla="*/ 0 w 872197"/>
                <a:gd name="connsiteY3" fmla="*/ 0 h 1223890"/>
              </a:gdLst>
              <a:ahLst/>
              <a:cxnLst>
                <a:cxn ang="0">
                  <a:pos x="connsiteX0" y="connsiteY0"/>
                </a:cxn>
                <a:cxn ang="0">
                  <a:pos x="connsiteX1" y="connsiteY1"/>
                </a:cxn>
                <a:cxn ang="0">
                  <a:pos x="connsiteX2" y="connsiteY2"/>
                </a:cxn>
                <a:cxn ang="0">
                  <a:pos x="connsiteX3" y="connsiteY3"/>
                </a:cxn>
              </a:cxnLst>
              <a:rect l="l" t="t" r="r" b="b"/>
              <a:pathLst>
                <a:path w="872197" h="1223890">
                  <a:moveTo>
                    <a:pt x="0" y="0"/>
                  </a:moveTo>
                  <a:lnTo>
                    <a:pt x="548640" y="0"/>
                  </a:lnTo>
                  <a:lnTo>
                    <a:pt x="872197" y="122389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5A6E52A-74C0-46A0-ADCE-610C209E4AB0}"/>
                </a:ext>
              </a:extLst>
            </p:cNvPr>
            <p:cNvSpPr/>
            <p:nvPr/>
          </p:nvSpPr>
          <p:spPr>
            <a:xfrm rot="5620054">
              <a:off x="7378176" y="3520233"/>
              <a:ext cx="272810" cy="1089741"/>
            </a:xfrm>
            <a:custGeom>
              <a:avLst/>
              <a:gdLst>
                <a:gd name="connsiteX0" fmla="*/ 0 w 872197"/>
                <a:gd name="connsiteY0" fmla="*/ 0 h 1223890"/>
                <a:gd name="connsiteX1" fmla="*/ 548640 w 872197"/>
                <a:gd name="connsiteY1" fmla="*/ 0 h 1223890"/>
                <a:gd name="connsiteX2" fmla="*/ 872197 w 872197"/>
                <a:gd name="connsiteY2" fmla="*/ 1223890 h 1223890"/>
                <a:gd name="connsiteX3" fmla="*/ 0 w 872197"/>
                <a:gd name="connsiteY3" fmla="*/ 0 h 1223890"/>
                <a:gd name="connsiteX0" fmla="*/ 0 w 872197"/>
                <a:gd name="connsiteY0" fmla="*/ 527179 h 1751069"/>
                <a:gd name="connsiteX1" fmla="*/ 416172 w 872197"/>
                <a:gd name="connsiteY1" fmla="*/ 0 h 1751069"/>
                <a:gd name="connsiteX2" fmla="*/ 872197 w 872197"/>
                <a:gd name="connsiteY2" fmla="*/ 1751069 h 1751069"/>
                <a:gd name="connsiteX3" fmla="*/ 0 w 872197"/>
                <a:gd name="connsiteY3" fmla="*/ 527179 h 1751069"/>
                <a:gd name="connsiteX0" fmla="*/ 52688 w 456025"/>
                <a:gd name="connsiteY0" fmla="*/ 1244242 h 1751069"/>
                <a:gd name="connsiteX1" fmla="*/ 0 w 456025"/>
                <a:gd name="connsiteY1" fmla="*/ 0 h 1751069"/>
                <a:gd name="connsiteX2" fmla="*/ 456025 w 456025"/>
                <a:gd name="connsiteY2" fmla="*/ 1751069 h 1751069"/>
                <a:gd name="connsiteX3" fmla="*/ 52688 w 456025"/>
                <a:gd name="connsiteY3" fmla="*/ 1244242 h 1751069"/>
                <a:gd name="connsiteX0" fmla="*/ 113342 w 456025"/>
                <a:gd name="connsiteY0" fmla="*/ 1310838 h 1751069"/>
                <a:gd name="connsiteX1" fmla="*/ 0 w 456025"/>
                <a:gd name="connsiteY1" fmla="*/ 0 h 1751069"/>
                <a:gd name="connsiteX2" fmla="*/ 456025 w 456025"/>
                <a:gd name="connsiteY2" fmla="*/ 1751069 h 1751069"/>
                <a:gd name="connsiteX3" fmla="*/ 113342 w 456025"/>
                <a:gd name="connsiteY3" fmla="*/ 1310838 h 1751069"/>
                <a:gd name="connsiteX0" fmla="*/ 96604 w 456025"/>
                <a:gd name="connsiteY0" fmla="*/ 1269621 h 1751069"/>
                <a:gd name="connsiteX1" fmla="*/ 0 w 456025"/>
                <a:gd name="connsiteY1" fmla="*/ 0 h 1751069"/>
                <a:gd name="connsiteX2" fmla="*/ 456025 w 456025"/>
                <a:gd name="connsiteY2" fmla="*/ 1751069 h 1751069"/>
                <a:gd name="connsiteX3" fmla="*/ 96604 w 456025"/>
                <a:gd name="connsiteY3" fmla="*/ 1269621 h 1751069"/>
              </a:gdLst>
              <a:ahLst/>
              <a:cxnLst>
                <a:cxn ang="0">
                  <a:pos x="connsiteX0" y="connsiteY0"/>
                </a:cxn>
                <a:cxn ang="0">
                  <a:pos x="connsiteX1" y="connsiteY1"/>
                </a:cxn>
                <a:cxn ang="0">
                  <a:pos x="connsiteX2" y="connsiteY2"/>
                </a:cxn>
                <a:cxn ang="0">
                  <a:pos x="connsiteX3" y="connsiteY3"/>
                </a:cxn>
              </a:cxnLst>
              <a:rect l="l" t="t" r="r" b="b"/>
              <a:pathLst>
                <a:path w="456025" h="1751069">
                  <a:moveTo>
                    <a:pt x="96604" y="1269621"/>
                  </a:moveTo>
                  <a:lnTo>
                    <a:pt x="0" y="0"/>
                  </a:lnTo>
                  <a:lnTo>
                    <a:pt x="456025" y="1751069"/>
                  </a:lnTo>
                  <a:lnTo>
                    <a:pt x="96604" y="126962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F40300B0-11DA-418B-8E07-F554F0DE61D6}"/>
              </a:ext>
            </a:extLst>
          </p:cNvPr>
          <p:cNvSpPr txBox="1"/>
          <p:nvPr/>
        </p:nvSpPr>
        <p:spPr>
          <a:xfrm>
            <a:off x="3496606" y="145664"/>
            <a:ext cx="5198788" cy="584775"/>
          </a:xfrm>
          <a:prstGeom prst="rect">
            <a:avLst/>
          </a:prstGeom>
          <a:noFill/>
        </p:spPr>
        <p:txBody>
          <a:bodyPr wrap="square" rtlCol="0">
            <a:spAutoFit/>
          </a:bodyPr>
          <a:lstStyle/>
          <a:p>
            <a:r>
              <a:rPr lang="en-US" sz="3200" dirty="0">
                <a:solidFill>
                  <a:srgbClr val="FF0000"/>
                </a:solidFill>
              </a:rPr>
              <a:t>1.0 m Diameter Water Wheel</a:t>
            </a:r>
          </a:p>
        </p:txBody>
      </p:sp>
      <p:grpSp>
        <p:nvGrpSpPr>
          <p:cNvPr id="25" name="Group 24">
            <a:extLst>
              <a:ext uri="{FF2B5EF4-FFF2-40B4-BE49-F238E27FC236}">
                <a16:creationId xmlns:a16="http://schemas.microsoft.com/office/drawing/2014/main" id="{1EABCCA6-089C-46EA-A9AB-2CFA26EF0175}"/>
              </a:ext>
            </a:extLst>
          </p:cNvPr>
          <p:cNvGrpSpPr/>
          <p:nvPr/>
        </p:nvGrpSpPr>
        <p:grpSpPr>
          <a:xfrm>
            <a:off x="3061114" y="3275634"/>
            <a:ext cx="891701" cy="443910"/>
            <a:chOff x="7417769" y="1404689"/>
            <a:chExt cx="765329" cy="443910"/>
          </a:xfrm>
        </p:grpSpPr>
        <p:sp>
          <p:nvSpPr>
            <p:cNvPr id="12" name="TextBox 11">
              <a:extLst>
                <a:ext uri="{FF2B5EF4-FFF2-40B4-BE49-F238E27FC236}">
                  <a16:creationId xmlns:a16="http://schemas.microsoft.com/office/drawing/2014/main" id="{AD298579-9978-464D-B34D-190188C3E3DF}"/>
                </a:ext>
              </a:extLst>
            </p:cNvPr>
            <p:cNvSpPr txBox="1"/>
            <p:nvPr/>
          </p:nvSpPr>
          <p:spPr>
            <a:xfrm>
              <a:off x="7417769" y="1479267"/>
              <a:ext cx="765329" cy="369332"/>
            </a:xfrm>
            <a:prstGeom prst="rect">
              <a:avLst/>
            </a:prstGeom>
            <a:noFill/>
          </p:spPr>
          <p:txBody>
            <a:bodyPr wrap="square" rtlCol="0">
              <a:spAutoFit/>
            </a:bodyPr>
            <a:lstStyle/>
            <a:p>
              <a:r>
                <a:rPr lang="en-US" dirty="0"/>
                <a:t>10 cm</a:t>
              </a:r>
            </a:p>
          </p:txBody>
        </p:sp>
        <p:cxnSp>
          <p:nvCxnSpPr>
            <p:cNvPr id="23" name="Straight Connector 22">
              <a:extLst>
                <a:ext uri="{FF2B5EF4-FFF2-40B4-BE49-F238E27FC236}">
                  <a16:creationId xmlns:a16="http://schemas.microsoft.com/office/drawing/2014/main" id="{E463FEAC-CCBC-49CE-B788-1DE0685608CB}"/>
                </a:ext>
              </a:extLst>
            </p:cNvPr>
            <p:cNvCxnSpPr>
              <a:cxnSpLocks/>
            </p:cNvCxnSpPr>
            <p:nvPr/>
          </p:nvCxnSpPr>
          <p:spPr>
            <a:xfrm flipV="1">
              <a:off x="7581261" y="1404689"/>
              <a:ext cx="309499" cy="52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4" name="Rectangle 83">
            <a:extLst>
              <a:ext uri="{FF2B5EF4-FFF2-40B4-BE49-F238E27FC236}">
                <a16:creationId xmlns:a16="http://schemas.microsoft.com/office/drawing/2014/main" id="{E3F4B62B-DB86-4E18-B9A3-43F50BC7E20E}"/>
              </a:ext>
            </a:extLst>
          </p:cNvPr>
          <p:cNvSpPr/>
          <p:nvPr/>
        </p:nvSpPr>
        <p:spPr>
          <a:xfrm>
            <a:off x="2855744" y="1317900"/>
            <a:ext cx="3649671" cy="42921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F7961D14-5A0B-49D9-B0B3-F6049D3A7668}"/>
              </a:ext>
            </a:extLst>
          </p:cNvPr>
          <p:cNvSpPr/>
          <p:nvPr/>
        </p:nvSpPr>
        <p:spPr>
          <a:xfrm>
            <a:off x="6105229" y="3051227"/>
            <a:ext cx="832657" cy="754929"/>
          </a:xfrm>
          <a:custGeom>
            <a:avLst/>
            <a:gdLst>
              <a:gd name="connsiteX0" fmla="*/ 590843 w 832657"/>
              <a:gd name="connsiteY0" fmla="*/ 0 h 754929"/>
              <a:gd name="connsiteX1" fmla="*/ 829994 w 832657"/>
              <a:gd name="connsiteY1" fmla="*/ 295422 h 754929"/>
              <a:gd name="connsiteX2" fmla="*/ 689317 w 832657"/>
              <a:gd name="connsiteY2" fmla="*/ 661182 h 754929"/>
              <a:gd name="connsiteX3" fmla="*/ 253219 w 832657"/>
              <a:gd name="connsiteY3" fmla="*/ 745588 h 754929"/>
              <a:gd name="connsiteX4" fmla="*/ 0 w 832657"/>
              <a:gd name="connsiteY4" fmla="*/ 492369 h 754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657" h="754929">
                <a:moveTo>
                  <a:pt x="590843" y="0"/>
                </a:moveTo>
                <a:cubicBezTo>
                  <a:pt x="702212" y="92612"/>
                  <a:pt x="813582" y="185225"/>
                  <a:pt x="829994" y="295422"/>
                </a:cubicBezTo>
                <a:cubicBezTo>
                  <a:pt x="846406" y="405619"/>
                  <a:pt x="785446" y="586154"/>
                  <a:pt x="689317" y="661182"/>
                </a:cubicBezTo>
                <a:cubicBezTo>
                  <a:pt x="593188" y="736210"/>
                  <a:pt x="368105" y="773723"/>
                  <a:pt x="253219" y="745588"/>
                </a:cubicBezTo>
                <a:cubicBezTo>
                  <a:pt x="138333" y="717453"/>
                  <a:pt x="69166" y="604911"/>
                  <a:pt x="0" y="492369"/>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8D7CCDB-6143-411A-B6C0-7557918BC1C7}"/>
              </a:ext>
            </a:extLst>
          </p:cNvPr>
          <p:cNvSpPr txBox="1"/>
          <p:nvPr/>
        </p:nvSpPr>
        <p:spPr>
          <a:xfrm>
            <a:off x="1518568" y="5381341"/>
            <a:ext cx="9655480" cy="830997"/>
          </a:xfrm>
          <a:prstGeom prst="rect">
            <a:avLst/>
          </a:prstGeom>
          <a:noFill/>
        </p:spPr>
        <p:txBody>
          <a:bodyPr wrap="square" rtlCol="0">
            <a:spAutoFit/>
          </a:bodyPr>
          <a:lstStyle/>
          <a:p>
            <a:r>
              <a:rPr lang="en-US" sz="2400" dirty="0"/>
              <a:t>Examining the geometry of the wheel configuration indicates that that 5 compartments will contain of water at any given time.</a:t>
            </a:r>
          </a:p>
        </p:txBody>
      </p:sp>
      <p:grpSp>
        <p:nvGrpSpPr>
          <p:cNvPr id="4" name="Group 3">
            <a:extLst>
              <a:ext uri="{FF2B5EF4-FFF2-40B4-BE49-F238E27FC236}">
                <a16:creationId xmlns:a16="http://schemas.microsoft.com/office/drawing/2014/main" id="{BD97A1A1-242B-4459-A8F4-BC02A785683E}"/>
              </a:ext>
            </a:extLst>
          </p:cNvPr>
          <p:cNvGrpSpPr/>
          <p:nvPr/>
        </p:nvGrpSpPr>
        <p:grpSpPr>
          <a:xfrm>
            <a:off x="2855744" y="1180380"/>
            <a:ext cx="8291500" cy="860779"/>
            <a:chOff x="2855744" y="1180380"/>
            <a:chExt cx="8291500" cy="860779"/>
          </a:xfrm>
        </p:grpSpPr>
        <p:grpSp>
          <p:nvGrpSpPr>
            <p:cNvPr id="3" name="Group 2">
              <a:extLst>
                <a:ext uri="{FF2B5EF4-FFF2-40B4-BE49-F238E27FC236}">
                  <a16:creationId xmlns:a16="http://schemas.microsoft.com/office/drawing/2014/main" id="{526E6BDF-F430-4B40-9E1D-5AC39B2440DA}"/>
                </a:ext>
              </a:extLst>
            </p:cNvPr>
            <p:cNvGrpSpPr/>
            <p:nvPr/>
          </p:nvGrpSpPr>
          <p:grpSpPr>
            <a:xfrm>
              <a:off x="2855744" y="1629435"/>
              <a:ext cx="3965657" cy="411724"/>
              <a:chOff x="2855744" y="1629435"/>
              <a:chExt cx="3965657" cy="411724"/>
            </a:xfrm>
          </p:grpSpPr>
          <p:sp>
            <p:nvSpPr>
              <p:cNvPr id="10" name="Rectangle 9">
                <a:extLst>
                  <a:ext uri="{FF2B5EF4-FFF2-40B4-BE49-F238E27FC236}">
                    <a16:creationId xmlns:a16="http://schemas.microsoft.com/office/drawing/2014/main" id="{D3C82294-2A54-4B11-898D-82D9613D01A8}"/>
                  </a:ext>
                </a:extLst>
              </p:cNvPr>
              <p:cNvSpPr/>
              <p:nvPr/>
            </p:nvSpPr>
            <p:spPr>
              <a:xfrm>
                <a:off x="2855744" y="1629435"/>
                <a:ext cx="3624155" cy="11950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2E46B2E-2DBE-4C87-89EE-DF91C0CD2E9A}"/>
                  </a:ext>
                </a:extLst>
              </p:cNvPr>
              <p:cNvSpPr/>
              <p:nvPr/>
            </p:nvSpPr>
            <p:spPr>
              <a:xfrm>
                <a:off x="6511912" y="1689467"/>
                <a:ext cx="309489" cy="351692"/>
              </a:xfrm>
              <a:custGeom>
                <a:avLst/>
                <a:gdLst>
                  <a:gd name="connsiteX0" fmla="*/ 0 w 309489"/>
                  <a:gd name="connsiteY0" fmla="*/ 0 h 351692"/>
                  <a:gd name="connsiteX1" fmla="*/ 126609 w 309489"/>
                  <a:gd name="connsiteY1" fmla="*/ 28135 h 351692"/>
                  <a:gd name="connsiteX2" fmla="*/ 267286 w 309489"/>
                  <a:gd name="connsiteY2" fmla="*/ 140677 h 351692"/>
                  <a:gd name="connsiteX3" fmla="*/ 309489 w 309489"/>
                  <a:gd name="connsiteY3" fmla="*/ 351692 h 351692"/>
                </a:gdLst>
                <a:ahLst/>
                <a:cxnLst>
                  <a:cxn ang="0">
                    <a:pos x="connsiteX0" y="connsiteY0"/>
                  </a:cxn>
                  <a:cxn ang="0">
                    <a:pos x="connsiteX1" y="connsiteY1"/>
                  </a:cxn>
                  <a:cxn ang="0">
                    <a:pos x="connsiteX2" y="connsiteY2"/>
                  </a:cxn>
                  <a:cxn ang="0">
                    <a:pos x="connsiteX3" y="connsiteY3"/>
                  </a:cxn>
                </a:cxnLst>
                <a:rect l="l" t="t" r="r" b="b"/>
                <a:pathLst>
                  <a:path w="309489" h="351692">
                    <a:moveTo>
                      <a:pt x="0" y="0"/>
                    </a:moveTo>
                    <a:cubicBezTo>
                      <a:pt x="41030" y="2344"/>
                      <a:pt x="82061" y="4689"/>
                      <a:pt x="126609" y="28135"/>
                    </a:cubicBezTo>
                    <a:cubicBezTo>
                      <a:pt x="171157" y="51581"/>
                      <a:pt x="236806" y="86751"/>
                      <a:pt x="267286" y="140677"/>
                    </a:cubicBezTo>
                    <a:cubicBezTo>
                      <a:pt x="297766" y="194603"/>
                      <a:pt x="303627" y="273147"/>
                      <a:pt x="309489" y="351692"/>
                    </a:cubicBezTo>
                  </a:path>
                </a:pathLst>
              </a:custGeom>
              <a:noFill/>
              <a:ln w="1143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5B4DAE1A-482C-4B07-B536-8C3E8267950D}"/>
                </a:ext>
              </a:extLst>
            </p:cNvPr>
            <p:cNvSpPr txBox="1"/>
            <p:nvPr/>
          </p:nvSpPr>
          <p:spPr>
            <a:xfrm>
              <a:off x="7749137" y="1180380"/>
              <a:ext cx="3398107" cy="830997"/>
            </a:xfrm>
            <a:prstGeom prst="rect">
              <a:avLst/>
            </a:prstGeom>
            <a:noFill/>
          </p:spPr>
          <p:txBody>
            <a:bodyPr wrap="square" rtlCol="0">
              <a:spAutoFit/>
            </a:bodyPr>
            <a:lstStyle/>
            <a:p>
              <a:r>
                <a:rPr lang="en-US" sz="2400" dirty="0"/>
                <a:t>Water will enter the wheel at the top.</a:t>
              </a:r>
            </a:p>
          </p:txBody>
        </p:sp>
      </p:grpSp>
      <p:grpSp>
        <p:nvGrpSpPr>
          <p:cNvPr id="6" name="Group 5">
            <a:extLst>
              <a:ext uri="{FF2B5EF4-FFF2-40B4-BE49-F238E27FC236}">
                <a16:creationId xmlns:a16="http://schemas.microsoft.com/office/drawing/2014/main" id="{164BCDB8-137C-41F6-A123-6BDE9B516279}"/>
              </a:ext>
            </a:extLst>
          </p:cNvPr>
          <p:cNvGrpSpPr/>
          <p:nvPr/>
        </p:nvGrpSpPr>
        <p:grpSpPr>
          <a:xfrm>
            <a:off x="8180735" y="3405087"/>
            <a:ext cx="3720533" cy="1569660"/>
            <a:chOff x="8180735" y="3405087"/>
            <a:chExt cx="3720533" cy="1569660"/>
          </a:xfrm>
        </p:grpSpPr>
        <p:sp>
          <p:nvSpPr>
            <p:cNvPr id="86" name="Freeform: Shape 85">
              <a:extLst>
                <a:ext uri="{FF2B5EF4-FFF2-40B4-BE49-F238E27FC236}">
                  <a16:creationId xmlns:a16="http://schemas.microsoft.com/office/drawing/2014/main" id="{C1D555B1-6CC1-491F-8708-91CBE1A5B4ED}"/>
                </a:ext>
              </a:extLst>
            </p:cNvPr>
            <p:cNvSpPr/>
            <p:nvPr/>
          </p:nvSpPr>
          <p:spPr>
            <a:xfrm>
              <a:off x="8180735" y="3984579"/>
              <a:ext cx="309489" cy="351692"/>
            </a:xfrm>
            <a:custGeom>
              <a:avLst/>
              <a:gdLst>
                <a:gd name="connsiteX0" fmla="*/ 0 w 309489"/>
                <a:gd name="connsiteY0" fmla="*/ 0 h 351692"/>
                <a:gd name="connsiteX1" fmla="*/ 126609 w 309489"/>
                <a:gd name="connsiteY1" fmla="*/ 28135 h 351692"/>
                <a:gd name="connsiteX2" fmla="*/ 267286 w 309489"/>
                <a:gd name="connsiteY2" fmla="*/ 140677 h 351692"/>
                <a:gd name="connsiteX3" fmla="*/ 309489 w 309489"/>
                <a:gd name="connsiteY3" fmla="*/ 351692 h 351692"/>
              </a:gdLst>
              <a:ahLst/>
              <a:cxnLst>
                <a:cxn ang="0">
                  <a:pos x="connsiteX0" y="connsiteY0"/>
                </a:cxn>
                <a:cxn ang="0">
                  <a:pos x="connsiteX1" y="connsiteY1"/>
                </a:cxn>
                <a:cxn ang="0">
                  <a:pos x="connsiteX2" y="connsiteY2"/>
                </a:cxn>
                <a:cxn ang="0">
                  <a:pos x="connsiteX3" y="connsiteY3"/>
                </a:cxn>
              </a:cxnLst>
              <a:rect l="l" t="t" r="r" b="b"/>
              <a:pathLst>
                <a:path w="309489" h="351692">
                  <a:moveTo>
                    <a:pt x="0" y="0"/>
                  </a:moveTo>
                  <a:cubicBezTo>
                    <a:pt x="41030" y="2344"/>
                    <a:pt x="82061" y="4689"/>
                    <a:pt x="126609" y="28135"/>
                  </a:cubicBezTo>
                  <a:cubicBezTo>
                    <a:pt x="171157" y="51581"/>
                    <a:pt x="236806" y="86751"/>
                    <a:pt x="267286" y="140677"/>
                  </a:cubicBezTo>
                  <a:cubicBezTo>
                    <a:pt x="297766" y="194603"/>
                    <a:pt x="303627" y="273147"/>
                    <a:pt x="309489" y="351692"/>
                  </a:cubicBezTo>
                </a:path>
              </a:pathLst>
            </a:custGeom>
            <a:noFill/>
            <a:ln w="1143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extBox 238">
              <a:extLst>
                <a:ext uri="{FF2B5EF4-FFF2-40B4-BE49-F238E27FC236}">
                  <a16:creationId xmlns:a16="http://schemas.microsoft.com/office/drawing/2014/main" id="{4D28CEC9-6FC8-4049-97DB-A3FCB94A2642}"/>
                </a:ext>
              </a:extLst>
            </p:cNvPr>
            <p:cNvSpPr txBox="1"/>
            <p:nvPr/>
          </p:nvSpPr>
          <p:spPr>
            <a:xfrm>
              <a:off x="8849587" y="3405087"/>
              <a:ext cx="3051681" cy="1569660"/>
            </a:xfrm>
            <a:prstGeom prst="rect">
              <a:avLst/>
            </a:prstGeom>
            <a:noFill/>
          </p:spPr>
          <p:txBody>
            <a:bodyPr wrap="square" rtlCol="0">
              <a:spAutoFit/>
            </a:bodyPr>
            <a:lstStyle/>
            <a:p>
              <a:r>
                <a:rPr lang="en-US" sz="2400" dirty="0"/>
                <a:t>Water will spill out as the wheel rotates approximately 100 degrees.</a:t>
              </a:r>
            </a:p>
          </p:txBody>
        </p:sp>
      </p:grpSp>
      <p:sp>
        <p:nvSpPr>
          <p:cNvPr id="19" name="Slide Number Placeholder 18">
            <a:extLst>
              <a:ext uri="{FF2B5EF4-FFF2-40B4-BE49-F238E27FC236}">
                <a16:creationId xmlns:a16="http://schemas.microsoft.com/office/drawing/2014/main" id="{08897A3A-E50B-43F4-A87D-CD3FC3CC7713}"/>
              </a:ext>
            </a:extLst>
          </p:cNvPr>
          <p:cNvSpPr>
            <a:spLocks noGrp="1"/>
          </p:cNvSpPr>
          <p:nvPr>
            <p:ph type="sldNum" sz="quarter" idx="12"/>
          </p:nvPr>
        </p:nvSpPr>
        <p:spPr/>
        <p:txBody>
          <a:bodyPr/>
          <a:lstStyle/>
          <a:p>
            <a:fld id="{6CC3B4F2-E589-42AA-B4B2-E5201966EA6B}" type="slidenum">
              <a:rPr lang="en-US" smtClean="0"/>
              <a:t>30</a:t>
            </a:fld>
            <a:endParaRPr lang="en-US"/>
          </a:p>
        </p:txBody>
      </p:sp>
    </p:spTree>
    <p:extLst>
      <p:ext uri="{BB962C8B-B14F-4D97-AF65-F5344CB8AC3E}">
        <p14:creationId xmlns:p14="http://schemas.microsoft.com/office/powerpoint/2010/main" val="560583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D8FFE3F-68AF-4E1F-B894-05CF67609856}"/>
              </a:ext>
            </a:extLst>
          </p:cNvPr>
          <p:cNvGrpSpPr/>
          <p:nvPr/>
        </p:nvGrpSpPr>
        <p:grpSpPr>
          <a:xfrm>
            <a:off x="180757" y="948584"/>
            <a:ext cx="6999073" cy="5374871"/>
            <a:chOff x="180757" y="948584"/>
            <a:chExt cx="6999073" cy="5374871"/>
          </a:xfrm>
        </p:grpSpPr>
        <p:grpSp>
          <p:nvGrpSpPr>
            <p:cNvPr id="145" name="Group 144">
              <a:extLst>
                <a:ext uri="{FF2B5EF4-FFF2-40B4-BE49-F238E27FC236}">
                  <a16:creationId xmlns:a16="http://schemas.microsoft.com/office/drawing/2014/main" id="{7BED209E-D742-46E5-B33A-67CC7595D496}"/>
                </a:ext>
              </a:extLst>
            </p:cNvPr>
            <p:cNvGrpSpPr/>
            <p:nvPr/>
          </p:nvGrpSpPr>
          <p:grpSpPr>
            <a:xfrm>
              <a:off x="180757" y="948584"/>
              <a:ext cx="6999073" cy="5374871"/>
              <a:chOff x="715333" y="807904"/>
              <a:chExt cx="6999073" cy="5374871"/>
            </a:xfrm>
          </p:grpSpPr>
          <p:cxnSp>
            <p:nvCxnSpPr>
              <p:cNvPr id="3" name="Straight Connector 2">
                <a:extLst>
                  <a:ext uri="{FF2B5EF4-FFF2-40B4-BE49-F238E27FC236}">
                    <a16:creationId xmlns:a16="http://schemas.microsoft.com/office/drawing/2014/main" id="{48B4D074-40E5-49A2-A2F9-A6BF1147BAB4}"/>
                  </a:ext>
                </a:extLst>
              </p:cNvPr>
              <p:cNvCxnSpPr/>
              <p:nvPr/>
            </p:nvCxnSpPr>
            <p:spPr>
              <a:xfrm>
                <a:off x="4010819" y="3109543"/>
                <a:ext cx="0" cy="7920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5E23232-7416-4701-854C-DD92C277A2D8}"/>
                  </a:ext>
                </a:extLst>
              </p:cNvPr>
              <p:cNvCxnSpPr>
                <a:cxnSpLocks/>
              </p:cNvCxnSpPr>
              <p:nvPr/>
            </p:nvCxnSpPr>
            <p:spPr>
              <a:xfrm>
                <a:off x="3598276" y="3512395"/>
                <a:ext cx="82508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B4EA220-4127-42A2-96AD-60512357A380}"/>
                  </a:ext>
                </a:extLst>
              </p:cNvPr>
              <p:cNvGrpSpPr/>
              <p:nvPr/>
            </p:nvGrpSpPr>
            <p:grpSpPr>
              <a:xfrm>
                <a:off x="4028469" y="3505744"/>
                <a:ext cx="3276035" cy="17772"/>
                <a:chOff x="6096000" y="3666974"/>
                <a:chExt cx="1927274" cy="2347"/>
              </a:xfrm>
            </p:grpSpPr>
            <p:cxnSp>
              <p:nvCxnSpPr>
                <p:cNvPr id="62" name="Straight Connector 61">
                  <a:extLst>
                    <a:ext uri="{FF2B5EF4-FFF2-40B4-BE49-F238E27FC236}">
                      <a16:creationId xmlns:a16="http://schemas.microsoft.com/office/drawing/2014/main" id="{C5EDB4A3-449A-4619-989D-436C74488ABB}"/>
                    </a:ext>
                  </a:extLst>
                </p:cNvPr>
                <p:cNvCxnSpPr>
                  <a:cxnSpLocks/>
                </p:cNvCxnSpPr>
                <p:nvPr/>
              </p:nvCxnSpPr>
              <p:spPr>
                <a:xfrm>
                  <a:off x="6096000" y="3668060"/>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D8DECE0-F86D-487D-8CD2-F39CC678AD40}"/>
                    </a:ext>
                  </a:extLst>
                </p:cNvPr>
                <p:cNvCxnSpPr>
                  <a:cxnSpLocks/>
                </p:cNvCxnSpPr>
                <p:nvPr/>
              </p:nvCxnSpPr>
              <p:spPr>
                <a:xfrm>
                  <a:off x="6412520" y="3669321"/>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E9A4E0E-DA3C-4D1D-8013-392A5C7EC76B}"/>
                    </a:ext>
                  </a:extLst>
                </p:cNvPr>
                <p:cNvCxnSpPr>
                  <a:cxnSpLocks/>
                </p:cNvCxnSpPr>
                <p:nvPr/>
              </p:nvCxnSpPr>
              <p:spPr>
                <a:xfrm>
                  <a:off x="6740772" y="3669320"/>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72AD89C-3343-45E6-B1FB-90CDDF594C7A}"/>
                    </a:ext>
                  </a:extLst>
                </p:cNvPr>
                <p:cNvCxnSpPr>
                  <a:cxnSpLocks/>
                </p:cNvCxnSpPr>
                <p:nvPr/>
              </p:nvCxnSpPr>
              <p:spPr>
                <a:xfrm>
                  <a:off x="7057292" y="3666974"/>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B54BD0-656A-4F70-9E1D-075111DB1023}"/>
                    </a:ext>
                  </a:extLst>
                </p:cNvPr>
                <p:cNvCxnSpPr>
                  <a:cxnSpLocks/>
                </p:cNvCxnSpPr>
                <p:nvPr/>
              </p:nvCxnSpPr>
              <p:spPr>
                <a:xfrm>
                  <a:off x="7387886" y="3669321"/>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99E1DF7-5EB0-433C-B854-08AA7358C364}"/>
                    </a:ext>
                  </a:extLst>
                </p:cNvPr>
                <p:cNvCxnSpPr>
                  <a:cxnSpLocks/>
                </p:cNvCxnSpPr>
                <p:nvPr/>
              </p:nvCxnSpPr>
              <p:spPr>
                <a:xfrm>
                  <a:off x="7704406" y="3666975"/>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7340D2E2-151C-4D1F-8C29-EBF230A4461F}"/>
                  </a:ext>
                </a:extLst>
              </p:cNvPr>
              <p:cNvGrpSpPr/>
              <p:nvPr/>
            </p:nvGrpSpPr>
            <p:grpSpPr>
              <a:xfrm>
                <a:off x="715333" y="3501131"/>
                <a:ext cx="3283994" cy="17772"/>
                <a:chOff x="7387886" y="3666974"/>
                <a:chExt cx="1931957" cy="2347"/>
              </a:xfrm>
            </p:grpSpPr>
            <p:cxnSp>
              <p:nvCxnSpPr>
                <p:cNvPr id="56" name="Straight Connector 55">
                  <a:extLst>
                    <a:ext uri="{FF2B5EF4-FFF2-40B4-BE49-F238E27FC236}">
                      <a16:creationId xmlns:a16="http://schemas.microsoft.com/office/drawing/2014/main" id="{2A155C99-91F9-452C-AAEA-01E146253D69}"/>
                    </a:ext>
                  </a:extLst>
                </p:cNvPr>
                <p:cNvCxnSpPr>
                  <a:cxnSpLocks/>
                </p:cNvCxnSpPr>
                <p:nvPr/>
              </p:nvCxnSpPr>
              <p:spPr>
                <a:xfrm>
                  <a:off x="7387886" y="3669321"/>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47526AB-6FFE-40F4-A8A7-D2AA8E8FA5AB}"/>
                    </a:ext>
                  </a:extLst>
                </p:cNvPr>
                <p:cNvCxnSpPr>
                  <a:cxnSpLocks/>
                </p:cNvCxnSpPr>
                <p:nvPr/>
              </p:nvCxnSpPr>
              <p:spPr>
                <a:xfrm>
                  <a:off x="7704406" y="3666975"/>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EB0EA96-BD50-42B5-880E-B809513BACA2}"/>
                    </a:ext>
                  </a:extLst>
                </p:cNvPr>
                <p:cNvCxnSpPr>
                  <a:cxnSpLocks/>
                </p:cNvCxnSpPr>
                <p:nvPr/>
              </p:nvCxnSpPr>
              <p:spPr>
                <a:xfrm>
                  <a:off x="8032658" y="3666974"/>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1492B83-C101-4D0E-9E43-EA5E20F10F2D}"/>
                    </a:ext>
                  </a:extLst>
                </p:cNvPr>
                <p:cNvCxnSpPr>
                  <a:cxnSpLocks/>
                </p:cNvCxnSpPr>
                <p:nvPr/>
              </p:nvCxnSpPr>
              <p:spPr>
                <a:xfrm>
                  <a:off x="8349178" y="3667875"/>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3450919-F76B-40FE-9E6A-6BC44F9EFEFC}"/>
                    </a:ext>
                  </a:extLst>
                </p:cNvPr>
                <p:cNvCxnSpPr>
                  <a:cxnSpLocks/>
                </p:cNvCxnSpPr>
                <p:nvPr/>
              </p:nvCxnSpPr>
              <p:spPr>
                <a:xfrm>
                  <a:off x="8684454" y="3668050"/>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D5BC681-39E6-48FF-9097-5294C8F38244}"/>
                    </a:ext>
                  </a:extLst>
                </p:cNvPr>
                <p:cNvCxnSpPr>
                  <a:cxnSpLocks/>
                </p:cNvCxnSpPr>
                <p:nvPr/>
              </p:nvCxnSpPr>
              <p:spPr>
                <a:xfrm>
                  <a:off x="9000975" y="3669311"/>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1" name="Straight Connector 50">
                <a:extLst>
                  <a:ext uri="{FF2B5EF4-FFF2-40B4-BE49-F238E27FC236}">
                    <a16:creationId xmlns:a16="http://schemas.microsoft.com/office/drawing/2014/main" id="{831549C6-CF43-4B20-9E13-BC7E23B88BC7}"/>
                  </a:ext>
                </a:extLst>
              </p:cNvPr>
              <p:cNvCxnSpPr>
                <a:cxnSpLocks/>
              </p:cNvCxnSpPr>
              <p:nvPr/>
            </p:nvCxnSpPr>
            <p:spPr>
              <a:xfrm rot="818185">
                <a:off x="3577122" y="974838"/>
                <a:ext cx="1978620" cy="179293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2AD385A-EE97-43D7-BFE1-96D5498191CC}"/>
                  </a:ext>
                </a:extLst>
              </p:cNvPr>
              <p:cNvCxnSpPr>
                <a:cxnSpLocks/>
              </p:cNvCxnSpPr>
              <p:nvPr/>
            </p:nvCxnSpPr>
            <p:spPr>
              <a:xfrm>
                <a:off x="4832110" y="897457"/>
                <a:ext cx="583850" cy="2490199"/>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66B0F09-5100-4140-9FFA-33F9C60FFF68}"/>
                  </a:ext>
                </a:extLst>
              </p:cNvPr>
              <p:cNvCxnSpPr>
                <a:cxnSpLocks/>
              </p:cNvCxnSpPr>
              <p:nvPr/>
            </p:nvCxnSpPr>
            <p:spPr>
              <a:xfrm rot="3566366">
                <a:off x="4515316" y="1883936"/>
                <a:ext cx="2006697" cy="169299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FABE8A7-218A-4D8B-BB18-B0CD8ADDB7F3}"/>
                  </a:ext>
                </a:extLst>
              </p:cNvPr>
              <p:cNvCxnSpPr>
                <a:cxnSpLocks/>
              </p:cNvCxnSpPr>
              <p:nvPr/>
            </p:nvCxnSpPr>
            <p:spPr>
              <a:xfrm flipH="1">
                <a:off x="4521695" y="3311390"/>
                <a:ext cx="2230598" cy="1509547"/>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5BAAF65-BA28-4E0C-8D57-EEDBB2F26F78}"/>
                  </a:ext>
                </a:extLst>
              </p:cNvPr>
              <p:cNvCxnSpPr>
                <a:cxnSpLocks/>
              </p:cNvCxnSpPr>
              <p:nvPr/>
            </p:nvCxnSpPr>
            <p:spPr>
              <a:xfrm rot="4933019">
                <a:off x="4559097" y="2472863"/>
                <a:ext cx="2180175" cy="185854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D26AB26-BDF4-4CBD-943F-7A3D209E84A0}"/>
                  </a:ext>
                </a:extLst>
              </p:cNvPr>
              <p:cNvCxnSpPr>
                <a:cxnSpLocks/>
              </p:cNvCxnSpPr>
              <p:nvPr/>
            </p:nvCxnSpPr>
            <p:spPr>
              <a:xfrm rot="7801148">
                <a:off x="4161931" y="3816794"/>
                <a:ext cx="2133031" cy="172929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A846B4A-DA1E-4FFF-8079-7395D26C55C6}"/>
                  </a:ext>
                </a:extLst>
              </p:cNvPr>
              <p:cNvCxnSpPr>
                <a:cxnSpLocks/>
                <a:stCxn id="8" idx="5"/>
              </p:cNvCxnSpPr>
              <p:nvPr/>
            </p:nvCxnSpPr>
            <p:spPr>
              <a:xfrm rot="9381208">
                <a:off x="3667415" y="4350723"/>
                <a:ext cx="2064969" cy="1522979"/>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D4091E5-1522-4906-983E-BEF8D545D6EF}"/>
                  </a:ext>
                </a:extLst>
              </p:cNvPr>
              <p:cNvCxnSpPr>
                <a:cxnSpLocks/>
                <a:endCxn id="6" idx="3"/>
              </p:cNvCxnSpPr>
              <p:nvPr/>
            </p:nvCxnSpPr>
            <p:spPr>
              <a:xfrm rot="10800000">
                <a:off x="3038967" y="4477360"/>
                <a:ext cx="1924512" cy="154974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47E3070-96A7-4EA8-B0EA-E75CBD703A40}"/>
                  </a:ext>
                </a:extLst>
              </p:cNvPr>
              <p:cNvCxnSpPr>
                <a:cxnSpLocks/>
              </p:cNvCxnSpPr>
              <p:nvPr/>
            </p:nvCxnSpPr>
            <p:spPr>
              <a:xfrm rot="12223591">
                <a:off x="2281677" y="4261368"/>
                <a:ext cx="1990778" cy="165704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21AC318-C39F-4C9C-ABFC-AE00B9BB77B5}"/>
                  </a:ext>
                </a:extLst>
              </p:cNvPr>
              <p:cNvCxnSpPr>
                <a:cxnSpLocks/>
              </p:cNvCxnSpPr>
              <p:nvPr/>
            </p:nvCxnSpPr>
            <p:spPr>
              <a:xfrm flipV="1">
                <a:off x="1802902" y="2821109"/>
                <a:ext cx="989923" cy="2383077"/>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79A717C-73EC-4711-A16D-D5D7DDEBCB6D}"/>
                  </a:ext>
                </a:extLst>
              </p:cNvPr>
              <p:cNvCxnSpPr>
                <a:cxnSpLocks/>
              </p:cNvCxnSpPr>
              <p:nvPr/>
            </p:nvCxnSpPr>
            <p:spPr>
              <a:xfrm flipH="1" flipV="1">
                <a:off x="2641289" y="3109543"/>
                <a:ext cx="151536" cy="2845868"/>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2658140-625C-41AE-B4BE-79BA5E90ACEE}"/>
                  </a:ext>
                </a:extLst>
              </p:cNvPr>
              <p:cNvCxnSpPr>
                <a:cxnSpLocks/>
              </p:cNvCxnSpPr>
              <p:nvPr/>
            </p:nvCxnSpPr>
            <p:spPr>
              <a:xfrm flipV="1">
                <a:off x="1260837" y="2263695"/>
                <a:ext cx="2115480" cy="183071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ED8AFB0-E65D-4617-AC87-95A05735F891}"/>
                  </a:ext>
                </a:extLst>
              </p:cNvPr>
              <p:cNvCxnSpPr>
                <a:cxnSpLocks/>
              </p:cNvCxnSpPr>
              <p:nvPr/>
            </p:nvCxnSpPr>
            <p:spPr>
              <a:xfrm>
                <a:off x="1908824" y="1725662"/>
                <a:ext cx="2533309" cy="45204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CC5D8A0-5A59-4182-9308-D52C30A5CFBE}"/>
                  </a:ext>
                </a:extLst>
              </p:cNvPr>
              <p:cNvCxnSpPr>
                <a:cxnSpLocks/>
              </p:cNvCxnSpPr>
              <p:nvPr/>
            </p:nvCxnSpPr>
            <p:spPr>
              <a:xfrm flipV="1">
                <a:off x="1307872" y="2135384"/>
                <a:ext cx="2572587" cy="68572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D6B308-C355-4313-8D43-2E5DCFD83B5C}"/>
                  </a:ext>
                </a:extLst>
              </p:cNvPr>
              <p:cNvCxnSpPr>
                <a:cxnSpLocks/>
                <a:endCxn id="6" idx="7"/>
              </p:cNvCxnSpPr>
              <p:nvPr/>
            </p:nvCxnSpPr>
            <p:spPr>
              <a:xfrm>
                <a:off x="2738759" y="1068518"/>
                <a:ext cx="2220367" cy="146868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22C3E91-3EAD-48D1-B904-C77ECCCC2EF6}"/>
                  </a:ext>
                </a:extLst>
              </p:cNvPr>
              <p:cNvSpPr txBox="1"/>
              <p:nvPr/>
            </p:nvSpPr>
            <p:spPr>
              <a:xfrm>
                <a:off x="6379718" y="4892328"/>
                <a:ext cx="1334688" cy="461665"/>
              </a:xfrm>
              <a:prstGeom prst="rect">
                <a:avLst/>
              </a:prstGeom>
              <a:noFill/>
            </p:spPr>
            <p:txBody>
              <a:bodyPr wrap="square" rtlCol="0">
                <a:spAutoFit/>
              </a:bodyPr>
              <a:lstStyle/>
              <a:p>
                <a:r>
                  <a:rPr lang="en-US" sz="2400" dirty="0"/>
                  <a:t>21 cm</a:t>
                </a:r>
              </a:p>
            </p:txBody>
          </p:sp>
          <p:cxnSp>
            <p:nvCxnSpPr>
              <p:cNvPr id="10" name="Straight Connector 9">
                <a:extLst>
                  <a:ext uri="{FF2B5EF4-FFF2-40B4-BE49-F238E27FC236}">
                    <a16:creationId xmlns:a16="http://schemas.microsoft.com/office/drawing/2014/main" id="{70835C2C-A10B-47F0-BF12-C7C6E8674318}"/>
                  </a:ext>
                </a:extLst>
              </p:cNvPr>
              <p:cNvCxnSpPr>
                <a:cxnSpLocks/>
              </p:cNvCxnSpPr>
              <p:nvPr/>
            </p:nvCxnSpPr>
            <p:spPr>
              <a:xfrm>
                <a:off x="6683906" y="4458981"/>
                <a:ext cx="636549" cy="2112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E12C477-41A5-42D3-B4B6-B02DB3C03308}"/>
                  </a:ext>
                </a:extLst>
              </p:cNvPr>
              <p:cNvCxnSpPr>
                <a:cxnSpLocks/>
              </p:cNvCxnSpPr>
              <p:nvPr/>
            </p:nvCxnSpPr>
            <p:spPr>
              <a:xfrm>
                <a:off x="6065880" y="5469166"/>
                <a:ext cx="405718" cy="3334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44E4F19D-3755-46E8-A9E9-787A326D3F9C}"/>
                  </a:ext>
                </a:extLst>
              </p:cNvPr>
              <p:cNvSpPr txBox="1"/>
              <p:nvPr/>
            </p:nvSpPr>
            <p:spPr>
              <a:xfrm>
                <a:off x="4395267" y="1081333"/>
                <a:ext cx="483655" cy="369332"/>
              </a:xfrm>
              <a:prstGeom prst="rect">
                <a:avLst/>
              </a:prstGeom>
              <a:noFill/>
            </p:spPr>
            <p:txBody>
              <a:bodyPr wrap="square" rtlCol="0">
                <a:spAutoFit/>
              </a:bodyPr>
              <a:lstStyle/>
              <a:p>
                <a:r>
                  <a:rPr lang="en-US" dirty="0"/>
                  <a:t>1</a:t>
                </a:r>
              </a:p>
            </p:txBody>
          </p:sp>
          <p:sp>
            <p:nvSpPr>
              <p:cNvPr id="141" name="TextBox 140">
                <a:extLst>
                  <a:ext uri="{FF2B5EF4-FFF2-40B4-BE49-F238E27FC236}">
                    <a16:creationId xmlns:a16="http://schemas.microsoft.com/office/drawing/2014/main" id="{4160EA4C-B8C5-488B-A261-64B903CD5C50}"/>
                  </a:ext>
                </a:extLst>
              </p:cNvPr>
              <p:cNvSpPr txBox="1"/>
              <p:nvPr/>
            </p:nvSpPr>
            <p:spPr>
              <a:xfrm>
                <a:off x="5165529" y="1376332"/>
                <a:ext cx="483655" cy="369332"/>
              </a:xfrm>
              <a:prstGeom prst="rect">
                <a:avLst/>
              </a:prstGeom>
              <a:noFill/>
            </p:spPr>
            <p:txBody>
              <a:bodyPr wrap="square" rtlCol="0">
                <a:spAutoFit/>
              </a:bodyPr>
              <a:lstStyle/>
              <a:p>
                <a:r>
                  <a:rPr lang="en-US" dirty="0"/>
                  <a:t>2</a:t>
                </a:r>
              </a:p>
            </p:txBody>
          </p:sp>
          <p:sp>
            <p:nvSpPr>
              <p:cNvPr id="142" name="TextBox 141">
                <a:extLst>
                  <a:ext uri="{FF2B5EF4-FFF2-40B4-BE49-F238E27FC236}">
                    <a16:creationId xmlns:a16="http://schemas.microsoft.com/office/drawing/2014/main" id="{ACE48A14-D5C4-41FD-8BA4-C67F04C2E2B6}"/>
                  </a:ext>
                </a:extLst>
              </p:cNvPr>
              <p:cNvSpPr txBox="1"/>
              <p:nvPr/>
            </p:nvSpPr>
            <p:spPr>
              <a:xfrm>
                <a:off x="5825889" y="1894363"/>
                <a:ext cx="483655" cy="369332"/>
              </a:xfrm>
              <a:prstGeom prst="rect">
                <a:avLst/>
              </a:prstGeom>
              <a:noFill/>
            </p:spPr>
            <p:txBody>
              <a:bodyPr wrap="square" rtlCol="0">
                <a:spAutoFit/>
              </a:bodyPr>
              <a:lstStyle/>
              <a:p>
                <a:r>
                  <a:rPr lang="en-US" dirty="0"/>
                  <a:t>3</a:t>
                </a:r>
              </a:p>
            </p:txBody>
          </p:sp>
          <p:sp>
            <p:nvSpPr>
              <p:cNvPr id="143" name="TextBox 142">
                <a:extLst>
                  <a:ext uri="{FF2B5EF4-FFF2-40B4-BE49-F238E27FC236}">
                    <a16:creationId xmlns:a16="http://schemas.microsoft.com/office/drawing/2014/main" id="{FF31E413-F608-4C96-A194-EF48E13D0C05}"/>
                  </a:ext>
                </a:extLst>
              </p:cNvPr>
              <p:cNvSpPr txBox="1"/>
              <p:nvPr/>
            </p:nvSpPr>
            <p:spPr>
              <a:xfrm>
                <a:off x="6152277" y="2894819"/>
                <a:ext cx="483655" cy="369332"/>
              </a:xfrm>
              <a:prstGeom prst="rect">
                <a:avLst/>
              </a:prstGeom>
              <a:noFill/>
            </p:spPr>
            <p:txBody>
              <a:bodyPr wrap="square" rtlCol="0">
                <a:spAutoFit/>
              </a:bodyPr>
              <a:lstStyle/>
              <a:p>
                <a:r>
                  <a:rPr lang="en-US" dirty="0"/>
                  <a:t>4</a:t>
                </a:r>
              </a:p>
            </p:txBody>
          </p:sp>
          <p:sp>
            <p:nvSpPr>
              <p:cNvPr id="144" name="TextBox 143">
                <a:extLst>
                  <a:ext uri="{FF2B5EF4-FFF2-40B4-BE49-F238E27FC236}">
                    <a16:creationId xmlns:a16="http://schemas.microsoft.com/office/drawing/2014/main" id="{993DB16B-4517-4DC3-A61B-0F962CF8B5B9}"/>
                  </a:ext>
                </a:extLst>
              </p:cNvPr>
              <p:cNvSpPr txBox="1"/>
              <p:nvPr/>
            </p:nvSpPr>
            <p:spPr>
              <a:xfrm>
                <a:off x="6150099" y="3851393"/>
                <a:ext cx="483655" cy="369332"/>
              </a:xfrm>
              <a:prstGeom prst="rect">
                <a:avLst/>
              </a:prstGeom>
              <a:noFill/>
            </p:spPr>
            <p:txBody>
              <a:bodyPr wrap="square" rtlCol="0">
                <a:spAutoFit/>
              </a:bodyPr>
              <a:lstStyle/>
              <a:p>
                <a:r>
                  <a:rPr lang="en-US" dirty="0"/>
                  <a:t>5</a:t>
                </a:r>
              </a:p>
            </p:txBody>
          </p:sp>
          <p:sp>
            <p:nvSpPr>
              <p:cNvPr id="8" name="Oval 7">
                <a:extLst>
                  <a:ext uri="{FF2B5EF4-FFF2-40B4-BE49-F238E27FC236}">
                    <a16:creationId xmlns:a16="http://schemas.microsoft.com/office/drawing/2014/main" id="{820956C4-BFFE-41AF-81E4-1C02646919BD}"/>
                  </a:ext>
                </a:extLst>
              </p:cNvPr>
              <p:cNvSpPr/>
              <p:nvPr/>
            </p:nvSpPr>
            <p:spPr>
              <a:xfrm>
                <a:off x="1253363" y="807904"/>
                <a:ext cx="5503768" cy="537487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686BFD46-BAF5-4DDB-BDB7-2D3E3137E45B}"/>
                  </a:ext>
                </a:extLst>
              </p:cNvPr>
              <p:cNvSpPr/>
              <p:nvPr/>
            </p:nvSpPr>
            <p:spPr>
              <a:xfrm>
                <a:off x="2641289" y="2135384"/>
                <a:ext cx="2715515" cy="2743795"/>
              </a:xfrm>
              <a:prstGeom prst="ellipse">
                <a:avLst/>
              </a:prstGeom>
              <a:noFill/>
              <a:ln w="7620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3" name="Straight Arrow Connector 12">
              <a:extLst>
                <a:ext uri="{FF2B5EF4-FFF2-40B4-BE49-F238E27FC236}">
                  <a16:creationId xmlns:a16="http://schemas.microsoft.com/office/drawing/2014/main" id="{58DDF124-1B90-4EA9-AB1E-0F1AC3FA98B3}"/>
                </a:ext>
              </a:extLst>
            </p:cNvPr>
            <p:cNvCxnSpPr>
              <a:cxnSpLocks/>
            </p:cNvCxnSpPr>
            <p:nvPr/>
          </p:nvCxnSpPr>
          <p:spPr>
            <a:xfrm flipV="1">
              <a:off x="3493893" y="3650534"/>
              <a:ext cx="2728662" cy="23487"/>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C2CDC413-5DC0-4B04-95CD-3473B9EBD47B}"/>
                </a:ext>
              </a:extLst>
            </p:cNvPr>
            <p:cNvCxnSpPr>
              <a:cxnSpLocks/>
            </p:cNvCxnSpPr>
            <p:nvPr/>
          </p:nvCxnSpPr>
          <p:spPr>
            <a:xfrm flipV="1">
              <a:off x="3530795" y="2811984"/>
              <a:ext cx="1058664" cy="839821"/>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49C4ACB8-D677-4F99-A5BA-1C018F2C52BE}"/>
                </a:ext>
              </a:extLst>
            </p:cNvPr>
            <p:cNvSpPr txBox="1"/>
            <p:nvPr/>
          </p:nvSpPr>
          <p:spPr>
            <a:xfrm>
              <a:off x="5188866" y="4871615"/>
              <a:ext cx="483655" cy="369332"/>
            </a:xfrm>
            <a:prstGeom prst="rect">
              <a:avLst/>
            </a:prstGeom>
            <a:noFill/>
          </p:spPr>
          <p:txBody>
            <a:bodyPr wrap="square" rtlCol="0">
              <a:spAutoFit/>
            </a:bodyPr>
            <a:lstStyle/>
            <a:p>
              <a:r>
                <a:rPr lang="en-US" dirty="0"/>
                <a:t>6</a:t>
              </a:r>
            </a:p>
          </p:txBody>
        </p:sp>
        <p:sp>
          <p:nvSpPr>
            <p:cNvPr id="77" name="TextBox 76">
              <a:extLst>
                <a:ext uri="{FF2B5EF4-FFF2-40B4-BE49-F238E27FC236}">
                  <a16:creationId xmlns:a16="http://schemas.microsoft.com/office/drawing/2014/main" id="{6A45131F-D0B2-4ADF-8744-B0F7D8085877}"/>
                </a:ext>
              </a:extLst>
            </p:cNvPr>
            <p:cNvSpPr txBox="1"/>
            <p:nvPr/>
          </p:nvSpPr>
          <p:spPr>
            <a:xfrm>
              <a:off x="4389125" y="5537030"/>
              <a:ext cx="483655" cy="369332"/>
            </a:xfrm>
            <a:prstGeom prst="rect">
              <a:avLst/>
            </a:prstGeom>
            <a:noFill/>
          </p:spPr>
          <p:txBody>
            <a:bodyPr wrap="square" rtlCol="0">
              <a:spAutoFit/>
            </a:bodyPr>
            <a:lstStyle/>
            <a:p>
              <a:r>
                <a:rPr lang="en-US" dirty="0"/>
                <a:t>7</a:t>
              </a:r>
            </a:p>
          </p:txBody>
        </p:sp>
        <p:sp>
          <p:nvSpPr>
            <p:cNvPr id="78" name="TextBox 77">
              <a:extLst>
                <a:ext uri="{FF2B5EF4-FFF2-40B4-BE49-F238E27FC236}">
                  <a16:creationId xmlns:a16="http://schemas.microsoft.com/office/drawing/2014/main" id="{8A579C50-6CDB-4A07-BFC1-E9C4A214717A}"/>
                </a:ext>
              </a:extLst>
            </p:cNvPr>
            <p:cNvSpPr txBox="1"/>
            <p:nvPr/>
          </p:nvSpPr>
          <p:spPr>
            <a:xfrm>
              <a:off x="3400076" y="5770092"/>
              <a:ext cx="483655" cy="369332"/>
            </a:xfrm>
            <a:prstGeom prst="rect">
              <a:avLst/>
            </a:prstGeom>
            <a:noFill/>
          </p:spPr>
          <p:txBody>
            <a:bodyPr wrap="square" rtlCol="0">
              <a:spAutoFit/>
            </a:bodyPr>
            <a:lstStyle/>
            <a:p>
              <a:r>
                <a:rPr lang="en-US" dirty="0"/>
                <a:t>8</a:t>
              </a:r>
            </a:p>
          </p:txBody>
        </p:sp>
        <p:sp>
          <p:nvSpPr>
            <p:cNvPr id="79" name="TextBox 78">
              <a:extLst>
                <a:ext uri="{FF2B5EF4-FFF2-40B4-BE49-F238E27FC236}">
                  <a16:creationId xmlns:a16="http://schemas.microsoft.com/office/drawing/2014/main" id="{E9D8F9A9-CE89-4B82-88EF-4008AF70BBD2}"/>
                </a:ext>
              </a:extLst>
            </p:cNvPr>
            <p:cNvSpPr txBox="1"/>
            <p:nvPr/>
          </p:nvSpPr>
          <p:spPr>
            <a:xfrm>
              <a:off x="2444362" y="5635469"/>
              <a:ext cx="483655" cy="369332"/>
            </a:xfrm>
            <a:prstGeom prst="rect">
              <a:avLst/>
            </a:prstGeom>
            <a:noFill/>
          </p:spPr>
          <p:txBody>
            <a:bodyPr wrap="square" rtlCol="0">
              <a:spAutoFit/>
            </a:bodyPr>
            <a:lstStyle/>
            <a:p>
              <a:r>
                <a:rPr lang="en-US" dirty="0"/>
                <a:t>9</a:t>
              </a:r>
            </a:p>
          </p:txBody>
        </p:sp>
        <p:sp>
          <p:nvSpPr>
            <p:cNvPr id="80" name="TextBox 79">
              <a:extLst>
                <a:ext uri="{FF2B5EF4-FFF2-40B4-BE49-F238E27FC236}">
                  <a16:creationId xmlns:a16="http://schemas.microsoft.com/office/drawing/2014/main" id="{D5AD6A59-9897-44EB-805B-53F87FBCB818}"/>
                </a:ext>
              </a:extLst>
            </p:cNvPr>
            <p:cNvSpPr txBox="1"/>
            <p:nvPr/>
          </p:nvSpPr>
          <p:spPr>
            <a:xfrm>
              <a:off x="1560673" y="5103959"/>
              <a:ext cx="483655" cy="369332"/>
            </a:xfrm>
            <a:prstGeom prst="rect">
              <a:avLst/>
            </a:prstGeom>
            <a:noFill/>
          </p:spPr>
          <p:txBody>
            <a:bodyPr wrap="square" rtlCol="0">
              <a:spAutoFit/>
            </a:bodyPr>
            <a:lstStyle/>
            <a:p>
              <a:r>
                <a:rPr lang="en-US" dirty="0"/>
                <a:t>10</a:t>
              </a:r>
            </a:p>
          </p:txBody>
        </p:sp>
        <p:sp>
          <p:nvSpPr>
            <p:cNvPr id="81" name="TextBox 80">
              <a:extLst>
                <a:ext uri="{FF2B5EF4-FFF2-40B4-BE49-F238E27FC236}">
                  <a16:creationId xmlns:a16="http://schemas.microsoft.com/office/drawing/2014/main" id="{56E74FA9-CB32-4672-8CF7-7B0EE9B46B92}"/>
                </a:ext>
              </a:extLst>
            </p:cNvPr>
            <p:cNvSpPr txBox="1"/>
            <p:nvPr/>
          </p:nvSpPr>
          <p:spPr>
            <a:xfrm>
              <a:off x="1018979" y="4216448"/>
              <a:ext cx="483655" cy="369332"/>
            </a:xfrm>
            <a:prstGeom prst="rect">
              <a:avLst/>
            </a:prstGeom>
            <a:noFill/>
          </p:spPr>
          <p:txBody>
            <a:bodyPr wrap="square" rtlCol="0">
              <a:spAutoFit/>
            </a:bodyPr>
            <a:lstStyle/>
            <a:p>
              <a:r>
                <a:rPr lang="en-US" dirty="0"/>
                <a:t>11</a:t>
              </a:r>
            </a:p>
          </p:txBody>
        </p:sp>
        <p:sp>
          <p:nvSpPr>
            <p:cNvPr id="82" name="TextBox 81">
              <a:extLst>
                <a:ext uri="{FF2B5EF4-FFF2-40B4-BE49-F238E27FC236}">
                  <a16:creationId xmlns:a16="http://schemas.microsoft.com/office/drawing/2014/main" id="{698DAFF4-22D9-4C27-8731-84B70CEF024F}"/>
                </a:ext>
              </a:extLst>
            </p:cNvPr>
            <p:cNvSpPr txBox="1"/>
            <p:nvPr/>
          </p:nvSpPr>
          <p:spPr>
            <a:xfrm>
              <a:off x="891017" y="3220165"/>
              <a:ext cx="483655" cy="369332"/>
            </a:xfrm>
            <a:prstGeom prst="rect">
              <a:avLst/>
            </a:prstGeom>
            <a:noFill/>
          </p:spPr>
          <p:txBody>
            <a:bodyPr wrap="square" rtlCol="0">
              <a:spAutoFit/>
            </a:bodyPr>
            <a:lstStyle/>
            <a:p>
              <a:r>
                <a:rPr lang="en-US" dirty="0"/>
                <a:t>12</a:t>
              </a:r>
            </a:p>
          </p:txBody>
        </p:sp>
        <p:sp>
          <p:nvSpPr>
            <p:cNvPr id="83" name="TextBox 82">
              <a:extLst>
                <a:ext uri="{FF2B5EF4-FFF2-40B4-BE49-F238E27FC236}">
                  <a16:creationId xmlns:a16="http://schemas.microsoft.com/office/drawing/2014/main" id="{E4FDAFC8-3B1B-4163-820B-D58EDE75C605}"/>
                </a:ext>
              </a:extLst>
            </p:cNvPr>
            <p:cNvSpPr txBox="1"/>
            <p:nvPr/>
          </p:nvSpPr>
          <p:spPr>
            <a:xfrm>
              <a:off x="1315696" y="2151380"/>
              <a:ext cx="483655" cy="369332"/>
            </a:xfrm>
            <a:prstGeom prst="rect">
              <a:avLst/>
            </a:prstGeom>
            <a:noFill/>
          </p:spPr>
          <p:txBody>
            <a:bodyPr wrap="square" rtlCol="0">
              <a:spAutoFit/>
            </a:bodyPr>
            <a:lstStyle/>
            <a:p>
              <a:r>
                <a:rPr lang="en-US" dirty="0"/>
                <a:t>13</a:t>
              </a:r>
            </a:p>
          </p:txBody>
        </p:sp>
        <p:sp>
          <p:nvSpPr>
            <p:cNvPr id="84" name="TextBox 83">
              <a:extLst>
                <a:ext uri="{FF2B5EF4-FFF2-40B4-BE49-F238E27FC236}">
                  <a16:creationId xmlns:a16="http://schemas.microsoft.com/office/drawing/2014/main" id="{01A4E2EC-78AD-4DB1-943B-0E0F16F24F77}"/>
                </a:ext>
              </a:extLst>
            </p:cNvPr>
            <p:cNvSpPr txBox="1"/>
            <p:nvPr/>
          </p:nvSpPr>
          <p:spPr>
            <a:xfrm>
              <a:off x="2027446" y="1508759"/>
              <a:ext cx="483655" cy="369332"/>
            </a:xfrm>
            <a:prstGeom prst="rect">
              <a:avLst/>
            </a:prstGeom>
            <a:noFill/>
          </p:spPr>
          <p:txBody>
            <a:bodyPr wrap="square" rtlCol="0">
              <a:spAutoFit/>
            </a:bodyPr>
            <a:lstStyle/>
            <a:p>
              <a:r>
                <a:rPr lang="en-US" dirty="0"/>
                <a:t>14</a:t>
              </a:r>
            </a:p>
          </p:txBody>
        </p:sp>
        <p:sp>
          <p:nvSpPr>
            <p:cNvPr id="85" name="TextBox 84">
              <a:extLst>
                <a:ext uri="{FF2B5EF4-FFF2-40B4-BE49-F238E27FC236}">
                  <a16:creationId xmlns:a16="http://schemas.microsoft.com/office/drawing/2014/main" id="{B1246D50-ADE2-44AA-8478-6095924986CE}"/>
                </a:ext>
              </a:extLst>
            </p:cNvPr>
            <p:cNvSpPr txBox="1"/>
            <p:nvPr/>
          </p:nvSpPr>
          <p:spPr>
            <a:xfrm>
              <a:off x="2879074" y="1159191"/>
              <a:ext cx="483655" cy="369332"/>
            </a:xfrm>
            <a:prstGeom prst="rect">
              <a:avLst/>
            </a:prstGeom>
            <a:noFill/>
          </p:spPr>
          <p:txBody>
            <a:bodyPr wrap="square" rtlCol="0">
              <a:spAutoFit/>
            </a:bodyPr>
            <a:lstStyle/>
            <a:p>
              <a:r>
                <a:rPr lang="en-US" dirty="0"/>
                <a:t>15</a:t>
              </a:r>
            </a:p>
          </p:txBody>
        </p:sp>
        <p:sp>
          <p:nvSpPr>
            <p:cNvPr id="15" name="TextBox 14">
              <a:extLst>
                <a:ext uri="{FF2B5EF4-FFF2-40B4-BE49-F238E27FC236}">
                  <a16:creationId xmlns:a16="http://schemas.microsoft.com/office/drawing/2014/main" id="{64DDC5A5-5987-49DA-AD76-AB6937B779EA}"/>
                </a:ext>
              </a:extLst>
            </p:cNvPr>
            <p:cNvSpPr txBox="1"/>
            <p:nvPr/>
          </p:nvSpPr>
          <p:spPr>
            <a:xfrm>
              <a:off x="3767030" y="3659034"/>
              <a:ext cx="1066702" cy="461665"/>
            </a:xfrm>
            <a:prstGeom prst="rect">
              <a:avLst/>
            </a:prstGeom>
            <a:noFill/>
          </p:spPr>
          <p:txBody>
            <a:bodyPr wrap="square" rtlCol="0">
              <a:spAutoFit/>
            </a:bodyPr>
            <a:lstStyle/>
            <a:p>
              <a:pPr algn="ctr"/>
              <a:r>
                <a:rPr lang="en-US" sz="2400" dirty="0"/>
                <a:t>0.5 m</a:t>
              </a:r>
            </a:p>
          </p:txBody>
        </p:sp>
        <p:sp>
          <p:nvSpPr>
            <p:cNvPr id="91" name="TextBox 90">
              <a:extLst>
                <a:ext uri="{FF2B5EF4-FFF2-40B4-BE49-F238E27FC236}">
                  <a16:creationId xmlns:a16="http://schemas.microsoft.com/office/drawing/2014/main" id="{3C2CC460-366A-4E42-9C11-AFF777401336}"/>
                </a:ext>
              </a:extLst>
            </p:cNvPr>
            <p:cNvSpPr txBox="1"/>
            <p:nvPr/>
          </p:nvSpPr>
          <p:spPr>
            <a:xfrm>
              <a:off x="3191219" y="2736870"/>
              <a:ext cx="1066702" cy="461665"/>
            </a:xfrm>
            <a:prstGeom prst="rect">
              <a:avLst/>
            </a:prstGeom>
            <a:noFill/>
          </p:spPr>
          <p:txBody>
            <a:bodyPr wrap="square" rtlCol="0">
              <a:spAutoFit/>
            </a:bodyPr>
            <a:lstStyle/>
            <a:p>
              <a:pPr algn="ctr"/>
              <a:r>
                <a:rPr lang="en-US" sz="2400" dirty="0"/>
                <a:t>0.25 m</a:t>
              </a:r>
            </a:p>
          </p:txBody>
        </p:sp>
      </p:grpSp>
      <p:sp>
        <p:nvSpPr>
          <p:cNvPr id="95" name="TextBox 94">
            <a:extLst>
              <a:ext uri="{FF2B5EF4-FFF2-40B4-BE49-F238E27FC236}">
                <a16:creationId xmlns:a16="http://schemas.microsoft.com/office/drawing/2014/main" id="{424A1DB8-217E-42FE-A1C0-8258C8DE003E}"/>
              </a:ext>
            </a:extLst>
          </p:cNvPr>
          <p:cNvSpPr txBox="1"/>
          <p:nvPr/>
        </p:nvSpPr>
        <p:spPr>
          <a:xfrm>
            <a:off x="3496606" y="145664"/>
            <a:ext cx="5198788" cy="584775"/>
          </a:xfrm>
          <a:prstGeom prst="rect">
            <a:avLst/>
          </a:prstGeom>
          <a:noFill/>
        </p:spPr>
        <p:txBody>
          <a:bodyPr wrap="square" rtlCol="0">
            <a:spAutoFit/>
          </a:bodyPr>
          <a:lstStyle/>
          <a:p>
            <a:pPr algn="ctr"/>
            <a:r>
              <a:rPr lang="en-US" sz="3200" dirty="0">
                <a:solidFill>
                  <a:srgbClr val="FF0000"/>
                </a:solidFill>
              </a:rPr>
              <a:t>Water Wheel Geometry</a:t>
            </a:r>
          </a:p>
        </p:txBody>
      </p:sp>
      <p:sp>
        <p:nvSpPr>
          <p:cNvPr id="18" name="TextBox 17">
            <a:extLst>
              <a:ext uri="{FF2B5EF4-FFF2-40B4-BE49-F238E27FC236}">
                <a16:creationId xmlns:a16="http://schemas.microsoft.com/office/drawing/2014/main" id="{B5DE60F9-97B3-4F7D-B7FC-80A50BC30B68}"/>
              </a:ext>
            </a:extLst>
          </p:cNvPr>
          <p:cNvSpPr txBox="1"/>
          <p:nvPr/>
        </p:nvSpPr>
        <p:spPr>
          <a:xfrm>
            <a:off x="7387196" y="892461"/>
            <a:ext cx="3891444" cy="3693319"/>
          </a:xfrm>
          <a:prstGeom prst="rect">
            <a:avLst/>
          </a:prstGeom>
          <a:noFill/>
        </p:spPr>
        <p:txBody>
          <a:bodyPr wrap="square" rtlCol="0">
            <a:spAutoFit/>
          </a:bodyPr>
          <a:lstStyle/>
          <a:p>
            <a:r>
              <a:rPr lang="en-US" sz="2400" dirty="0"/>
              <a:t>Experimental Water Wheel:</a:t>
            </a:r>
          </a:p>
          <a:p>
            <a:endParaRPr lang="en-US" sz="1200" dirty="0"/>
          </a:p>
          <a:p>
            <a:pPr marL="342900" indent="-342900">
              <a:spcAft>
                <a:spcPts val="1200"/>
              </a:spcAft>
              <a:buFont typeface="Arial" panose="020B0604020202020204" pitchFamily="34" charset="0"/>
              <a:buChar char="•"/>
            </a:pPr>
            <a:r>
              <a:rPr lang="en-US" sz="2400" dirty="0"/>
              <a:t>15 Water Compartments</a:t>
            </a:r>
          </a:p>
          <a:p>
            <a:pPr marL="342900" indent="-342900">
              <a:spcAft>
                <a:spcPts val="1200"/>
              </a:spcAft>
              <a:buFont typeface="Arial" panose="020B0604020202020204" pitchFamily="34" charset="0"/>
              <a:buChar char="•"/>
            </a:pPr>
            <a:r>
              <a:rPr lang="en-US" sz="2400" dirty="0"/>
              <a:t>1.0 m diameter side disks made from plywood</a:t>
            </a:r>
          </a:p>
          <a:p>
            <a:pPr marL="342900" indent="-342900">
              <a:spcAft>
                <a:spcPts val="1200"/>
              </a:spcAft>
              <a:buFont typeface="Arial" panose="020B0604020202020204" pitchFamily="34" charset="0"/>
              <a:buChar char="•"/>
            </a:pPr>
            <a:r>
              <a:rPr lang="en-US" sz="2400" dirty="0"/>
              <a:t>18.4 cm (7.25”) wide 1.9 cm (¾”) thick wood planks to create compartments</a:t>
            </a:r>
          </a:p>
          <a:p>
            <a:pPr marL="342900" indent="-342900">
              <a:spcAft>
                <a:spcPts val="1200"/>
              </a:spcAft>
              <a:buFont typeface="Arial" panose="020B0604020202020204" pitchFamily="34" charset="0"/>
              <a:buChar char="•"/>
            </a:pPr>
            <a:r>
              <a:rPr lang="en-US" sz="2400" dirty="0"/>
              <a:t>Seams sealed with caulk</a:t>
            </a:r>
          </a:p>
        </p:txBody>
      </p:sp>
      <p:sp>
        <p:nvSpPr>
          <p:cNvPr id="25" name="Slide Number Placeholder 24">
            <a:extLst>
              <a:ext uri="{FF2B5EF4-FFF2-40B4-BE49-F238E27FC236}">
                <a16:creationId xmlns:a16="http://schemas.microsoft.com/office/drawing/2014/main" id="{27E6EB90-19BF-4D84-961E-CC2B52ED14E4}"/>
              </a:ext>
            </a:extLst>
          </p:cNvPr>
          <p:cNvSpPr>
            <a:spLocks noGrp="1"/>
          </p:cNvSpPr>
          <p:nvPr>
            <p:ph type="sldNum" sz="quarter" idx="12"/>
          </p:nvPr>
        </p:nvSpPr>
        <p:spPr/>
        <p:txBody>
          <a:bodyPr/>
          <a:lstStyle/>
          <a:p>
            <a:fld id="{6CC3B4F2-E589-42AA-B4B2-E5201966EA6B}" type="slidenum">
              <a:rPr lang="en-US" smtClean="0"/>
              <a:t>31</a:t>
            </a:fld>
            <a:endParaRPr lang="en-US"/>
          </a:p>
        </p:txBody>
      </p:sp>
      <p:sp>
        <p:nvSpPr>
          <p:cNvPr id="9" name="TextBox 8">
            <a:extLst>
              <a:ext uri="{FF2B5EF4-FFF2-40B4-BE49-F238E27FC236}">
                <a16:creationId xmlns:a16="http://schemas.microsoft.com/office/drawing/2014/main" id="{72313DD0-E5C9-4FE2-A03E-E2C747DB2183}"/>
              </a:ext>
            </a:extLst>
          </p:cNvPr>
          <p:cNvSpPr txBox="1"/>
          <p:nvPr/>
        </p:nvSpPr>
        <p:spPr>
          <a:xfrm>
            <a:off x="7287302" y="4730418"/>
            <a:ext cx="4517402" cy="1569660"/>
          </a:xfrm>
          <a:prstGeom prst="rect">
            <a:avLst/>
          </a:prstGeom>
          <a:noFill/>
        </p:spPr>
        <p:txBody>
          <a:bodyPr wrap="square" rtlCol="0">
            <a:spAutoFit/>
          </a:bodyPr>
          <a:lstStyle/>
          <a:p>
            <a:r>
              <a:rPr lang="en-US" sz="2400" b="1" dirty="0">
                <a:solidFill>
                  <a:srgbClr val="FF0000"/>
                </a:solidFill>
              </a:rPr>
              <a:t>Note:</a:t>
            </a:r>
            <a:r>
              <a:rPr lang="en-US" sz="2400" dirty="0">
                <a:solidFill>
                  <a:srgbClr val="FF0000"/>
                </a:solidFill>
              </a:rPr>
              <a:t>  The 1.0 m diameter was somewhat arbitrarily selected to ensure the wheel would have a good  chance of working…</a:t>
            </a:r>
          </a:p>
        </p:txBody>
      </p:sp>
    </p:spTree>
    <p:extLst>
      <p:ext uri="{BB962C8B-B14F-4D97-AF65-F5344CB8AC3E}">
        <p14:creationId xmlns:p14="http://schemas.microsoft.com/office/powerpoint/2010/main" val="394237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109">
            <a:extLst>
              <a:ext uri="{FF2B5EF4-FFF2-40B4-BE49-F238E27FC236}">
                <a16:creationId xmlns:a16="http://schemas.microsoft.com/office/drawing/2014/main" id="{D412F6DD-59AE-4A70-BDD0-4190A0D4DC0E}"/>
              </a:ext>
            </a:extLst>
          </p:cNvPr>
          <p:cNvSpPr txBox="1"/>
          <p:nvPr/>
        </p:nvSpPr>
        <p:spPr>
          <a:xfrm>
            <a:off x="5339937" y="977004"/>
            <a:ext cx="6653892" cy="830997"/>
          </a:xfrm>
          <a:prstGeom prst="rect">
            <a:avLst/>
          </a:prstGeom>
          <a:noFill/>
        </p:spPr>
        <p:txBody>
          <a:bodyPr wrap="square" rtlCol="0">
            <a:spAutoFit/>
          </a:bodyPr>
          <a:lstStyle/>
          <a:p>
            <a:r>
              <a:rPr lang="en-US" sz="2400" dirty="0"/>
              <a:t>Water Volume</a:t>
            </a:r>
            <a:r>
              <a:rPr lang="en-US" sz="2400" baseline="-25000" dirty="0"/>
              <a:t>1</a:t>
            </a:r>
            <a:r>
              <a:rPr lang="en-US" sz="2400" dirty="0"/>
              <a:t>   =   ½  x  0.25 m  x  0.1 m  x  0.185 m		    =   </a:t>
            </a:r>
            <a:r>
              <a:rPr lang="en-US" sz="2400" dirty="0">
                <a:solidFill>
                  <a:srgbClr val="00B050"/>
                </a:solidFill>
              </a:rPr>
              <a:t>0.0023  m</a:t>
            </a:r>
            <a:r>
              <a:rPr lang="en-US" sz="2400" baseline="30000" dirty="0">
                <a:solidFill>
                  <a:srgbClr val="00B050"/>
                </a:solidFill>
              </a:rPr>
              <a:t>3</a:t>
            </a:r>
            <a:r>
              <a:rPr lang="en-US" sz="2400" dirty="0">
                <a:solidFill>
                  <a:srgbClr val="00B050"/>
                </a:solidFill>
              </a:rPr>
              <a:t>   </a:t>
            </a:r>
            <a:r>
              <a:rPr lang="en-US" sz="2400" dirty="0"/>
              <a:t>	</a:t>
            </a:r>
            <a:r>
              <a:rPr lang="en-US" sz="2000" dirty="0"/>
              <a:t>	</a:t>
            </a:r>
          </a:p>
        </p:txBody>
      </p:sp>
      <p:grpSp>
        <p:nvGrpSpPr>
          <p:cNvPr id="12" name="Group 11">
            <a:extLst>
              <a:ext uri="{FF2B5EF4-FFF2-40B4-BE49-F238E27FC236}">
                <a16:creationId xmlns:a16="http://schemas.microsoft.com/office/drawing/2014/main" id="{730042F8-0E8D-47CB-9A28-DCFD7F71E9A5}"/>
              </a:ext>
            </a:extLst>
          </p:cNvPr>
          <p:cNvGrpSpPr/>
          <p:nvPr/>
        </p:nvGrpSpPr>
        <p:grpSpPr>
          <a:xfrm>
            <a:off x="180757" y="948584"/>
            <a:ext cx="6589171" cy="5374871"/>
            <a:chOff x="180757" y="948584"/>
            <a:chExt cx="6589171" cy="5374871"/>
          </a:xfrm>
        </p:grpSpPr>
        <p:grpSp>
          <p:nvGrpSpPr>
            <p:cNvPr id="145" name="Group 144">
              <a:extLst>
                <a:ext uri="{FF2B5EF4-FFF2-40B4-BE49-F238E27FC236}">
                  <a16:creationId xmlns:a16="http://schemas.microsoft.com/office/drawing/2014/main" id="{7BED209E-D742-46E5-B33A-67CC7595D496}"/>
                </a:ext>
              </a:extLst>
            </p:cNvPr>
            <p:cNvGrpSpPr/>
            <p:nvPr/>
          </p:nvGrpSpPr>
          <p:grpSpPr>
            <a:xfrm>
              <a:off x="180757" y="948584"/>
              <a:ext cx="6589171" cy="5374871"/>
              <a:chOff x="715333" y="807904"/>
              <a:chExt cx="6589171" cy="5374871"/>
            </a:xfrm>
          </p:grpSpPr>
          <p:cxnSp>
            <p:nvCxnSpPr>
              <p:cNvPr id="3" name="Straight Connector 2">
                <a:extLst>
                  <a:ext uri="{FF2B5EF4-FFF2-40B4-BE49-F238E27FC236}">
                    <a16:creationId xmlns:a16="http://schemas.microsoft.com/office/drawing/2014/main" id="{48B4D074-40E5-49A2-A2F9-A6BF1147BAB4}"/>
                  </a:ext>
                </a:extLst>
              </p:cNvPr>
              <p:cNvCxnSpPr/>
              <p:nvPr/>
            </p:nvCxnSpPr>
            <p:spPr>
              <a:xfrm>
                <a:off x="4010819" y="3109543"/>
                <a:ext cx="0" cy="7920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5E23232-7416-4701-854C-DD92C277A2D8}"/>
                  </a:ext>
                </a:extLst>
              </p:cNvPr>
              <p:cNvCxnSpPr>
                <a:cxnSpLocks/>
              </p:cNvCxnSpPr>
              <p:nvPr/>
            </p:nvCxnSpPr>
            <p:spPr>
              <a:xfrm>
                <a:off x="3598276" y="3512395"/>
                <a:ext cx="82508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B4EA220-4127-42A2-96AD-60512357A380}"/>
                  </a:ext>
                </a:extLst>
              </p:cNvPr>
              <p:cNvGrpSpPr/>
              <p:nvPr/>
            </p:nvGrpSpPr>
            <p:grpSpPr>
              <a:xfrm>
                <a:off x="4028469" y="3505744"/>
                <a:ext cx="3276035" cy="17772"/>
                <a:chOff x="6096000" y="3666974"/>
                <a:chExt cx="1927274" cy="2347"/>
              </a:xfrm>
            </p:grpSpPr>
            <p:cxnSp>
              <p:nvCxnSpPr>
                <p:cNvPr id="62" name="Straight Connector 61">
                  <a:extLst>
                    <a:ext uri="{FF2B5EF4-FFF2-40B4-BE49-F238E27FC236}">
                      <a16:creationId xmlns:a16="http://schemas.microsoft.com/office/drawing/2014/main" id="{C5EDB4A3-449A-4619-989D-436C74488ABB}"/>
                    </a:ext>
                  </a:extLst>
                </p:cNvPr>
                <p:cNvCxnSpPr>
                  <a:cxnSpLocks/>
                </p:cNvCxnSpPr>
                <p:nvPr/>
              </p:nvCxnSpPr>
              <p:spPr>
                <a:xfrm>
                  <a:off x="6096000" y="3668060"/>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D8DECE0-F86D-487D-8CD2-F39CC678AD40}"/>
                    </a:ext>
                  </a:extLst>
                </p:cNvPr>
                <p:cNvCxnSpPr>
                  <a:cxnSpLocks/>
                </p:cNvCxnSpPr>
                <p:nvPr/>
              </p:nvCxnSpPr>
              <p:spPr>
                <a:xfrm>
                  <a:off x="6412520" y="3669321"/>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E9A4E0E-DA3C-4D1D-8013-392A5C7EC76B}"/>
                    </a:ext>
                  </a:extLst>
                </p:cNvPr>
                <p:cNvCxnSpPr>
                  <a:cxnSpLocks/>
                </p:cNvCxnSpPr>
                <p:nvPr/>
              </p:nvCxnSpPr>
              <p:spPr>
                <a:xfrm>
                  <a:off x="6740772" y="3669320"/>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72AD89C-3343-45E6-B1FB-90CDDF594C7A}"/>
                    </a:ext>
                  </a:extLst>
                </p:cNvPr>
                <p:cNvCxnSpPr>
                  <a:cxnSpLocks/>
                </p:cNvCxnSpPr>
                <p:nvPr/>
              </p:nvCxnSpPr>
              <p:spPr>
                <a:xfrm>
                  <a:off x="7057292" y="3666974"/>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B54BD0-656A-4F70-9E1D-075111DB1023}"/>
                    </a:ext>
                  </a:extLst>
                </p:cNvPr>
                <p:cNvCxnSpPr>
                  <a:cxnSpLocks/>
                </p:cNvCxnSpPr>
                <p:nvPr/>
              </p:nvCxnSpPr>
              <p:spPr>
                <a:xfrm>
                  <a:off x="7387886" y="3669321"/>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99E1DF7-5EB0-433C-B854-08AA7358C364}"/>
                    </a:ext>
                  </a:extLst>
                </p:cNvPr>
                <p:cNvCxnSpPr>
                  <a:cxnSpLocks/>
                </p:cNvCxnSpPr>
                <p:nvPr/>
              </p:nvCxnSpPr>
              <p:spPr>
                <a:xfrm>
                  <a:off x="7704406" y="3666975"/>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7340D2E2-151C-4D1F-8C29-EBF230A4461F}"/>
                  </a:ext>
                </a:extLst>
              </p:cNvPr>
              <p:cNvGrpSpPr/>
              <p:nvPr/>
            </p:nvGrpSpPr>
            <p:grpSpPr>
              <a:xfrm>
                <a:off x="715333" y="3501131"/>
                <a:ext cx="3283994" cy="17772"/>
                <a:chOff x="7387886" y="3666974"/>
                <a:chExt cx="1931957" cy="2347"/>
              </a:xfrm>
            </p:grpSpPr>
            <p:cxnSp>
              <p:nvCxnSpPr>
                <p:cNvPr id="56" name="Straight Connector 55">
                  <a:extLst>
                    <a:ext uri="{FF2B5EF4-FFF2-40B4-BE49-F238E27FC236}">
                      <a16:creationId xmlns:a16="http://schemas.microsoft.com/office/drawing/2014/main" id="{2A155C99-91F9-452C-AAEA-01E146253D69}"/>
                    </a:ext>
                  </a:extLst>
                </p:cNvPr>
                <p:cNvCxnSpPr>
                  <a:cxnSpLocks/>
                </p:cNvCxnSpPr>
                <p:nvPr/>
              </p:nvCxnSpPr>
              <p:spPr>
                <a:xfrm>
                  <a:off x="7387886" y="3669321"/>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47526AB-6FFE-40F4-A8A7-D2AA8E8FA5AB}"/>
                    </a:ext>
                  </a:extLst>
                </p:cNvPr>
                <p:cNvCxnSpPr>
                  <a:cxnSpLocks/>
                </p:cNvCxnSpPr>
                <p:nvPr/>
              </p:nvCxnSpPr>
              <p:spPr>
                <a:xfrm>
                  <a:off x="7704406" y="3666975"/>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EB0EA96-BD50-42B5-880E-B809513BACA2}"/>
                    </a:ext>
                  </a:extLst>
                </p:cNvPr>
                <p:cNvCxnSpPr>
                  <a:cxnSpLocks/>
                </p:cNvCxnSpPr>
                <p:nvPr/>
              </p:nvCxnSpPr>
              <p:spPr>
                <a:xfrm>
                  <a:off x="8032658" y="3666974"/>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1492B83-C101-4D0E-9E43-EA5E20F10F2D}"/>
                    </a:ext>
                  </a:extLst>
                </p:cNvPr>
                <p:cNvCxnSpPr>
                  <a:cxnSpLocks/>
                </p:cNvCxnSpPr>
                <p:nvPr/>
              </p:nvCxnSpPr>
              <p:spPr>
                <a:xfrm>
                  <a:off x="8349178" y="3667875"/>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3450919-F76B-40FE-9E6A-6BC44F9EFEFC}"/>
                    </a:ext>
                  </a:extLst>
                </p:cNvPr>
                <p:cNvCxnSpPr>
                  <a:cxnSpLocks/>
                </p:cNvCxnSpPr>
                <p:nvPr/>
              </p:nvCxnSpPr>
              <p:spPr>
                <a:xfrm>
                  <a:off x="8684454" y="3668050"/>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D5BC681-39E6-48FF-9097-5294C8F38244}"/>
                    </a:ext>
                  </a:extLst>
                </p:cNvPr>
                <p:cNvCxnSpPr>
                  <a:cxnSpLocks/>
                </p:cNvCxnSpPr>
                <p:nvPr/>
              </p:nvCxnSpPr>
              <p:spPr>
                <a:xfrm>
                  <a:off x="9000975" y="3669311"/>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1" name="Straight Connector 50">
                <a:extLst>
                  <a:ext uri="{FF2B5EF4-FFF2-40B4-BE49-F238E27FC236}">
                    <a16:creationId xmlns:a16="http://schemas.microsoft.com/office/drawing/2014/main" id="{831549C6-CF43-4B20-9E13-BC7E23B88BC7}"/>
                  </a:ext>
                </a:extLst>
              </p:cNvPr>
              <p:cNvCxnSpPr>
                <a:cxnSpLocks/>
              </p:cNvCxnSpPr>
              <p:nvPr/>
            </p:nvCxnSpPr>
            <p:spPr>
              <a:xfrm rot="818185">
                <a:off x="3577122" y="974838"/>
                <a:ext cx="1978620" cy="179293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2AD385A-EE97-43D7-BFE1-96D5498191CC}"/>
                  </a:ext>
                </a:extLst>
              </p:cNvPr>
              <p:cNvCxnSpPr>
                <a:cxnSpLocks/>
              </p:cNvCxnSpPr>
              <p:nvPr/>
            </p:nvCxnSpPr>
            <p:spPr>
              <a:xfrm>
                <a:off x="4832110" y="897457"/>
                <a:ext cx="583850" cy="2490199"/>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66B0F09-5100-4140-9FFA-33F9C60FFF68}"/>
                  </a:ext>
                </a:extLst>
              </p:cNvPr>
              <p:cNvCxnSpPr>
                <a:cxnSpLocks/>
              </p:cNvCxnSpPr>
              <p:nvPr/>
            </p:nvCxnSpPr>
            <p:spPr>
              <a:xfrm rot="3566366">
                <a:off x="4515316" y="1883936"/>
                <a:ext cx="2006697" cy="169299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FABE8A7-218A-4D8B-BB18-B0CD8ADDB7F3}"/>
                  </a:ext>
                </a:extLst>
              </p:cNvPr>
              <p:cNvCxnSpPr>
                <a:cxnSpLocks/>
              </p:cNvCxnSpPr>
              <p:nvPr/>
            </p:nvCxnSpPr>
            <p:spPr>
              <a:xfrm flipH="1">
                <a:off x="4521695" y="3311390"/>
                <a:ext cx="2230598" cy="1509547"/>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5BAAF65-BA28-4E0C-8D57-EEDBB2F26F78}"/>
                  </a:ext>
                </a:extLst>
              </p:cNvPr>
              <p:cNvCxnSpPr>
                <a:cxnSpLocks/>
              </p:cNvCxnSpPr>
              <p:nvPr/>
            </p:nvCxnSpPr>
            <p:spPr>
              <a:xfrm rot="4933019">
                <a:off x="4559097" y="2486931"/>
                <a:ext cx="2180175" cy="185854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D26AB26-BDF4-4CBD-943F-7A3D209E84A0}"/>
                  </a:ext>
                </a:extLst>
              </p:cNvPr>
              <p:cNvCxnSpPr>
                <a:cxnSpLocks/>
              </p:cNvCxnSpPr>
              <p:nvPr/>
            </p:nvCxnSpPr>
            <p:spPr>
              <a:xfrm rot="7801148">
                <a:off x="4161931" y="3816794"/>
                <a:ext cx="2133031" cy="172929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A846B4A-DA1E-4FFF-8079-7395D26C55C6}"/>
                  </a:ext>
                </a:extLst>
              </p:cNvPr>
              <p:cNvCxnSpPr>
                <a:cxnSpLocks/>
                <a:stCxn id="8" idx="5"/>
              </p:cNvCxnSpPr>
              <p:nvPr/>
            </p:nvCxnSpPr>
            <p:spPr>
              <a:xfrm rot="9381208">
                <a:off x="3667415" y="4350723"/>
                <a:ext cx="2064969" cy="1522979"/>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D4091E5-1522-4906-983E-BEF8D545D6EF}"/>
                  </a:ext>
                </a:extLst>
              </p:cNvPr>
              <p:cNvCxnSpPr>
                <a:cxnSpLocks/>
                <a:endCxn id="6" idx="3"/>
              </p:cNvCxnSpPr>
              <p:nvPr/>
            </p:nvCxnSpPr>
            <p:spPr>
              <a:xfrm rot="10800000">
                <a:off x="3038967" y="4477360"/>
                <a:ext cx="1924512" cy="154974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47E3070-96A7-4EA8-B0EA-E75CBD703A40}"/>
                  </a:ext>
                </a:extLst>
              </p:cNvPr>
              <p:cNvCxnSpPr>
                <a:cxnSpLocks/>
              </p:cNvCxnSpPr>
              <p:nvPr/>
            </p:nvCxnSpPr>
            <p:spPr>
              <a:xfrm rot="12223591">
                <a:off x="2281677" y="4261368"/>
                <a:ext cx="1990778" cy="165704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21AC318-C39F-4C9C-ABFC-AE00B9BB77B5}"/>
                  </a:ext>
                </a:extLst>
              </p:cNvPr>
              <p:cNvCxnSpPr>
                <a:cxnSpLocks/>
              </p:cNvCxnSpPr>
              <p:nvPr/>
            </p:nvCxnSpPr>
            <p:spPr>
              <a:xfrm flipV="1">
                <a:off x="1802902" y="2821108"/>
                <a:ext cx="989924" cy="2383077"/>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79A717C-73EC-4711-A16D-D5D7DDEBCB6D}"/>
                  </a:ext>
                </a:extLst>
              </p:cNvPr>
              <p:cNvCxnSpPr>
                <a:cxnSpLocks/>
              </p:cNvCxnSpPr>
              <p:nvPr/>
            </p:nvCxnSpPr>
            <p:spPr>
              <a:xfrm flipH="1" flipV="1">
                <a:off x="2641289" y="3118665"/>
                <a:ext cx="151536" cy="283674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2658140-625C-41AE-B4BE-79BA5E90ACEE}"/>
                  </a:ext>
                </a:extLst>
              </p:cNvPr>
              <p:cNvCxnSpPr>
                <a:cxnSpLocks/>
              </p:cNvCxnSpPr>
              <p:nvPr/>
            </p:nvCxnSpPr>
            <p:spPr>
              <a:xfrm flipV="1">
                <a:off x="1260837" y="2263695"/>
                <a:ext cx="2115480" cy="1830710"/>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ED8AFB0-E65D-4617-AC87-95A05735F891}"/>
                  </a:ext>
                </a:extLst>
              </p:cNvPr>
              <p:cNvCxnSpPr>
                <a:cxnSpLocks/>
              </p:cNvCxnSpPr>
              <p:nvPr/>
            </p:nvCxnSpPr>
            <p:spPr>
              <a:xfrm>
                <a:off x="1908824" y="1725662"/>
                <a:ext cx="2533309" cy="45204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CC5D8A0-5A59-4182-9308-D52C30A5CFBE}"/>
                  </a:ext>
                </a:extLst>
              </p:cNvPr>
              <p:cNvCxnSpPr>
                <a:cxnSpLocks/>
              </p:cNvCxnSpPr>
              <p:nvPr/>
            </p:nvCxnSpPr>
            <p:spPr>
              <a:xfrm flipV="1">
                <a:off x="1307872" y="2135384"/>
                <a:ext cx="2572587" cy="68572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D6B308-C355-4313-8D43-2E5DCFD83B5C}"/>
                  </a:ext>
                </a:extLst>
              </p:cNvPr>
              <p:cNvCxnSpPr>
                <a:cxnSpLocks/>
                <a:endCxn id="6" idx="7"/>
              </p:cNvCxnSpPr>
              <p:nvPr/>
            </p:nvCxnSpPr>
            <p:spPr>
              <a:xfrm>
                <a:off x="2738759" y="1068518"/>
                <a:ext cx="2220367" cy="146868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44E4F19D-3755-46E8-A9E9-787A326D3F9C}"/>
                  </a:ext>
                </a:extLst>
              </p:cNvPr>
              <p:cNvSpPr txBox="1"/>
              <p:nvPr/>
            </p:nvSpPr>
            <p:spPr>
              <a:xfrm>
                <a:off x="4395267" y="1081333"/>
                <a:ext cx="483655" cy="369332"/>
              </a:xfrm>
              <a:prstGeom prst="rect">
                <a:avLst/>
              </a:prstGeom>
              <a:noFill/>
            </p:spPr>
            <p:txBody>
              <a:bodyPr wrap="square" rtlCol="0">
                <a:spAutoFit/>
              </a:bodyPr>
              <a:lstStyle/>
              <a:p>
                <a:r>
                  <a:rPr lang="en-US" dirty="0"/>
                  <a:t>1</a:t>
                </a:r>
              </a:p>
            </p:txBody>
          </p:sp>
          <p:sp>
            <p:nvSpPr>
              <p:cNvPr id="141" name="TextBox 140">
                <a:extLst>
                  <a:ext uri="{FF2B5EF4-FFF2-40B4-BE49-F238E27FC236}">
                    <a16:creationId xmlns:a16="http://schemas.microsoft.com/office/drawing/2014/main" id="{4160EA4C-B8C5-488B-A261-64B903CD5C50}"/>
                  </a:ext>
                </a:extLst>
              </p:cNvPr>
              <p:cNvSpPr txBox="1"/>
              <p:nvPr/>
            </p:nvSpPr>
            <p:spPr>
              <a:xfrm>
                <a:off x="5165529" y="1376332"/>
                <a:ext cx="483655" cy="369332"/>
              </a:xfrm>
              <a:prstGeom prst="rect">
                <a:avLst/>
              </a:prstGeom>
              <a:noFill/>
            </p:spPr>
            <p:txBody>
              <a:bodyPr wrap="square" rtlCol="0">
                <a:spAutoFit/>
              </a:bodyPr>
              <a:lstStyle/>
              <a:p>
                <a:r>
                  <a:rPr lang="en-US" dirty="0"/>
                  <a:t>2</a:t>
                </a:r>
              </a:p>
            </p:txBody>
          </p:sp>
          <p:sp>
            <p:nvSpPr>
              <p:cNvPr id="142" name="TextBox 141">
                <a:extLst>
                  <a:ext uri="{FF2B5EF4-FFF2-40B4-BE49-F238E27FC236}">
                    <a16:creationId xmlns:a16="http://schemas.microsoft.com/office/drawing/2014/main" id="{ACE48A14-D5C4-41FD-8BA4-C67F04C2E2B6}"/>
                  </a:ext>
                </a:extLst>
              </p:cNvPr>
              <p:cNvSpPr txBox="1"/>
              <p:nvPr/>
            </p:nvSpPr>
            <p:spPr>
              <a:xfrm>
                <a:off x="5825889" y="1894363"/>
                <a:ext cx="483655" cy="369332"/>
              </a:xfrm>
              <a:prstGeom prst="rect">
                <a:avLst/>
              </a:prstGeom>
              <a:noFill/>
            </p:spPr>
            <p:txBody>
              <a:bodyPr wrap="square" rtlCol="0">
                <a:spAutoFit/>
              </a:bodyPr>
              <a:lstStyle/>
              <a:p>
                <a:r>
                  <a:rPr lang="en-US" dirty="0"/>
                  <a:t>3</a:t>
                </a:r>
              </a:p>
            </p:txBody>
          </p:sp>
          <p:sp>
            <p:nvSpPr>
              <p:cNvPr id="143" name="TextBox 142">
                <a:extLst>
                  <a:ext uri="{FF2B5EF4-FFF2-40B4-BE49-F238E27FC236}">
                    <a16:creationId xmlns:a16="http://schemas.microsoft.com/office/drawing/2014/main" id="{FF31E413-F608-4C96-A194-EF48E13D0C05}"/>
                  </a:ext>
                </a:extLst>
              </p:cNvPr>
              <p:cNvSpPr txBox="1"/>
              <p:nvPr/>
            </p:nvSpPr>
            <p:spPr>
              <a:xfrm>
                <a:off x="6152277" y="2894819"/>
                <a:ext cx="483655" cy="369332"/>
              </a:xfrm>
              <a:prstGeom prst="rect">
                <a:avLst/>
              </a:prstGeom>
              <a:noFill/>
            </p:spPr>
            <p:txBody>
              <a:bodyPr wrap="square" rtlCol="0">
                <a:spAutoFit/>
              </a:bodyPr>
              <a:lstStyle/>
              <a:p>
                <a:r>
                  <a:rPr lang="en-US" dirty="0"/>
                  <a:t>4</a:t>
                </a:r>
              </a:p>
            </p:txBody>
          </p:sp>
          <p:sp>
            <p:nvSpPr>
              <p:cNvPr id="144" name="TextBox 143">
                <a:extLst>
                  <a:ext uri="{FF2B5EF4-FFF2-40B4-BE49-F238E27FC236}">
                    <a16:creationId xmlns:a16="http://schemas.microsoft.com/office/drawing/2014/main" id="{993DB16B-4517-4DC3-A61B-0F962CF8B5B9}"/>
                  </a:ext>
                </a:extLst>
              </p:cNvPr>
              <p:cNvSpPr txBox="1"/>
              <p:nvPr/>
            </p:nvSpPr>
            <p:spPr>
              <a:xfrm>
                <a:off x="6150099" y="3851393"/>
                <a:ext cx="483655" cy="369332"/>
              </a:xfrm>
              <a:prstGeom prst="rect">
                <a:avLst/>
              </a:prstGeom>
              <a:noFill/>
            </p:spPr>
            <p:txBody>
              <a:bodyPr wrap="square" rtlCol="0">
                <a:spAutoFit/>
              </a:bodyPr>
              <a:lstStyle/>
              <a:p>
                <a:r>
                  <a:rPr lang="en-US" dirty="0"/>
                  <a:t>5</a:t>
                </a:r>
              </a:p>
            </p:txBody>
          </p:sp>
          <p:sp>
            <p:nvSpPr>
              <p:cNvPr id="8" name="Oval 7">
                <a:extLst>
                  <a:ext uri="{FF2B5EF4-FFF2-40B4-BE49-F238E27FC236}">
                    <a16:creationId xmlns:a16="http://schemas.microsoft.com/office/drawing/2014/main" id="{820956C4-BFFE-41AF-81E4-1C02646919BD}"/>
                  </a:ext>
                </a:extLst>
              </p:cNvPr>
              <p:cNvSpPr/>
              <p:nvPr/>
            </p:nvSpPr>
            <p:spPr>
              <a:xfrm>
                <a:off x="1253363" y="807904"/>
                <a:ext cx="5503768" cy="537487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86BFD46-BAF5-4DDB-BDB7-2D3E3137E45B}"/>
                  </a:ext>
                </a:extLst>
              </p:cNvPr>
              <p:cNvSpPr/>
              <p:nvPr/>
            </p:nvSpPr>
            <p:spPr>
              <a:xfrm>
                <a:off x="2641289" y="2135384"/>
                <a:ext cx="2715515" cy="2743795"/>
              </a:xfrm>
              <a:prstGeom prst="ellipse">
                <a:avLst/>
              </a:prstGeom>
              <a:noFill/>
              <a:ln w="7620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Shape 8">
              <a:extLst>
                <a:ext uri="{FF2B5EF4-FFF2-40B4-BE49-F238E27FC236}">
                  <a16:creationId xmlns:a16="http://schemas.microsoft.com/office/drawing/2014/main" id="{FEE31D80-591A-45AC-8FA7-84FD0E617111}"/>
                </a:ext>
              </a:extLst>
            </p:cNvPr>
            <p:cNvSpPr/>
            <p:nvPr/>
          </p:nvSpPr>
          <p:spPr>
            <a:xfrm rot="4178494">
              <a:off x="4876975" y="3015396"/>
              <a:ext cx="701819" cy="1770195"/>
            </a:xfrm>
            <a:custGeom>
              <a:avLst/>
              <a:gdLst>
                <a:gd name="connsiteX0" fmla="*/ 0 w 872197"/>
                <a:gd name="connsiteY0" fmla="*/ 0 h 1223890"/>
                <a:gd name="connsiteX1" fmla="*/ 548640 w 872197"/>
                <a:gd name="connsiteY1" fmla="*/ 0 h 1223890"/>
                <a:gd name="connsiteX2" fmla="*/ 872197 w 872197"/>
                <a:gd name="connsiteY2" fmla="*/ 1223890 h 1223890"/>
                <a:gd name="connsiteX3" fmla="*/ 0 w 872197"/>
                <a:gd name="connsiteY3" fmla="*/ 0 h 1223890"/>
                <a:gd name="connsiteX0" fmla="*/ 0 w 872197"/>
                <a:gd name="connsiteY0" fmla="*/ 546305 h 1770195"/>
                <a:gd name="connsiteX1" fmla="*/ 451258 w 872197"/>
                <a:gd name="connsiteY1" fmla="*/ 0 h 1770195"/>
                <a:gd name="connsiteX2" fmla="*/ 872197 w 872197"/>
                <a:gd name="connsiteY2" fmla="*/ 1770195 h 1770195"/>
                <a:gd name="connsiteX3" fmla="*/ 0 w 872197"/>
                <a:gd name="connsiteY3" fmla="*/ 546305 h 1770195"/>
                <a:gd name="connsiteX0" fmla="*/ 0 w 701819"/>
                <a:gd name="connsiteY0" fmla="*/ 774582 h 1770195"/>
                <a:gd name="connsiteX1" fmla="*/ 280880 w 701819"/>
                <a:gd name="connsiteY1" fmla="*/ 0 h 1770195"/>
                <a:gd name="connsiteX2" fmla="*/ 701819 w 701819"/>
                <a:gd name="connsiteY2" fmla="*/ 1770195 h 1770195"/>
                <a:gd name="connsiteX3" fmla="*/ 0 w 701819"/>
                <a:gd name="connsiteY3" fmla="*/ 774582 h 1770195"/>
              </a:gdLst>
              <a:ahLst/>
              <a:cxnLst>
                <a:cxn ang="0">
                  <a:pos x="connsiteX0" y="connsiteY0"/>
                </a:cxn>
                <a:cxn ang="0">
                  <a:pos x="connsiteX1" y="connsiteY1"/>
                </a:cxn>
                <a:cxn ang="0">
                  <a:pos x="connsiteX2" y="connsiteY2"/>
                </a:cxn>
                <a:cxn ang="0">
                  <a:pos x="connsiteX3" y="connsiteY3"/>
                </a:cxn>
              </a:cxnLst>
              <a:rect l="l" t="t" r="r" b="b"/>
              <a:pathLst>
                <a:path w="701819" h="1770195">
                  <a:moveTo>
                    <a:pt x="0" y="774582"/>
                  </a:moveTo>
                  <a:lnTo>
                    <a:pt x="280880" y="0"/>
                  </a:lnTo>
                  <a:lnTo>
                    <a:pt x="701819" y="1770195"/>
                  </a:lnTo>
                  <a:lnTo>
                    <a:pt x="0" y="77458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0E7F207-7F27-4336-90AB-3AE4499C565A}"/>
                </a:ext>
              </a:extLst>
            </p:cNvPr>
            <p:cNvSpPr/>
            <p:nvPr/>
          </p:nvSpPr>
          <p:spPr>
            <a:xfrm rot="1429124">
              <a:off x="4355379" y="1853043"/>
              <a:ext cx="802516" cy="1299601"/>
            </a:xfrm>
            <a:custGeom>
              <a:avLst/>
              <a:gdLst>
                <a:gd name="connsiteX0" fmla="*/ 0 w 872197"/>
                <a:gd name="connsiteY0" fmla="*/ 0 h 1223890"/>
                <a:gd name="connsiteX1" fmla="*/ 548640 w 872197"/>
                <a:gd name="connsiteY1" fmla="*/ 0 h 1223890"/>
                <a:gd name="connsiteX2" fmla="*/ 872197 w 872197"/>
                <a:gd name="connsiteY2" fmla="*/ 1223890 h 1223890"/>
                <a:gd name="connsiteX3" fmla="*/ 0 w 872197"/>
                <a:gd name="connsiteY3" fmla="*/ 0 h 1223890"/>
                <a:gd name="connsiteX0" fmla="*/ 0 w 802516"/>
                <a:gd name="connsiteY0" fmla="*/ 123015 h 1223890"/>
                <a:gd name="connsiteX1" fmla="*/ 478959 w 802516"/>
                <a:gd name="connsiteY1" fmla="*/ 0 h 1223890"/>
                <a:gd name="connsiteX2" fmla="*/ 802516 w 802516"/>
                <a:gd name="connsiteY2" fmla="*/ 1223890 h 1223890"/>
                <a:gd name="connsiteX3" fmla="*/ 0 w 802516"/>
                <a:gd name="connsiteY3" fmla="*/ 123015 h 1223890"/>
                <a:gd name="connsiteX0" fmla="*/ 0 w 802516"/>
                <a:gd name="connsiteY0" fmla="*/ 198726 h 1299601"/>
                <a:gd name="connsiteX1" fmla="*/ 476292 w 802516"/>
                <a:gd name="connsiteY1" fmla="*/ 0 h 1299601"/>
                <a:gd name="connsiteX2" fmla="*/ 802516 w 802516"/>
                <a:gd name="connsiteY2" fmla="*/ 1299601 h 1299601"/>
                <a:gd name="connsiteX3" fmla="*/ 0 w 802516"/>
                <a:gd name="connsiteY3" fmla="*/ 198726 h 1299601"/>
              </a:gdLst>
              <a:ahLst/>
              <a:cxnLst>
                <a:cxn ang="0">
                  <a:pos x="connsiteX0" y="connsiteY0"/>
                </a:cxn>
                <a:cxn ang="0">
                  <a:pos x="connsiteX1" y="connsiteY1"/>
                </a:cxn>
                <a:cxn ang="0">
                  <a:pos x="connsiteX2" y="connsiteY2"/>
                </a:cxn>
                <a:cxn ang="0">
                  <a:pos x="connsiteX3" y="connsiteY3"/>
                </a:cxn>
              </a:cxnLst>
              <a:rect l="l" t="t" r="r" b="b"/>
              <a:pathLst>
                <a:path w="802516" h="1299601">
                  <a:moveTo>
                    <a:pt x="0" y="198726"/>
                  </a:moveTo>
                  <a:lnTo>
                    <a:pt x="476292" y="0"/>
                  </a:lnTo>
                  <a:lnTo>
                    <a:pt x="802516" y="1299601"/>
                  </a:lnTo>
                  <a:lnTo>
                    <a:pt x="0" y="19872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0525E45-D42A-48F6-BB16-6200C6529294}"/>
                </a:ext>
              </a:extLst>
            </p:cNvPr>
            <p:cNvSpPr/>
            <p:nvPr/>
          </p:nvSpPr>
          <p:spPr>
            <a:xfrm rot="2764860">
              <a:off x="4756528" y="2387002"/>
              <a:ext cx="738964" cy="1432184"/>
            </a:xfrm>
            <a:custGeom>
              <a:avLst/>
              <a:gdLst>
                <a:gd name="connsiteX0" fmla="*/ 0 w 872197"/>
                <a:gd name="connsiteY0" fmla="*/ 0 h 1223890"/>
                <a:gd name="connsiteX1" fmla="*/ 548640 w 872197"/>
                <a:gd name="connsiteY1" fmla="*/ 0 h 1223890"/>
                <a:gd name="connsiteX2" fmla="*/ 872197 w 872197"/>
                <a:gd name="connsiteY2" fmla="*/ 1223890 h 1223890"/>
                <a:gd name="connsiteX3" fmla="*/ 0 w 872197"/>
                <a:gd name="connsiteY3" fmla="*/ 0 h 1223890"/>
                <a:gd name="connsiteX0" fmla="*/ 0 w 872197"/>
                <a:gd name="connsiteY0" fmla="*/ 208294 h 1432184"/>
                <a:gd name="connsiteX1" fmla="*/ 514863 w 872197"/>
                <a:gd name="connsiteY1" fmla="*/ 0 h 1432184"/>
                <a:gd name="connsiteX2" fmla="*/ 872197 w 872197"/>
                <a:gd name="connsiteY2" fmla="*/ 1432184 h 1432184"/>
                <a:gd name="connsiteX3" fmla="*/ 0 w 872197"/>
                <a:gd name="connsiteY3" fmla="*/ 208294 h 1432184"/>
                <a:gd name="connsiteX0" fmla="*/ 0 w 768237"/>
                <a:gd name="connsiteY0" fmla="*/ 445112 h 1432184"/>
                <a:gd name="connsiteX1" fmla="*/ 410903 w 768237"/>
                <a:gd name="connsiteY1" fmla="*/ 0 h 1432184"/>
                <a:gd name="connsiteX2" fmla="*/ 768237 w 768237"/>
                <a:gd name="connsiteY2" fmla="*/ 1432184 h 1432184"/>
                <a:gd name="connsiteX3" fmla="*/ 0 w 768237"/>
                <a:gd name="connsiteY3" fmla="*/ 445112 h 1432184"/>
                <a:gd name="connsiteX0" fmla="*/ 0 w 738964"/>
                <a:gd name="connsiteY0" fmla="*/ 414712 h 1432184"/>
                <a:gd name="connsiteX1" fmla="*/ 381630 w 738964"/>
                <a:gd name="connsiteY1" fmla="*/ 0 h 1432184"/>
                <a:gd name="connsiteX2" fmla="*/ 738964 w 738964"/>
                <a:gd name="connsiteY2" fmla="*/ 1432184 h 1432184"/>
                <a:gd name="connsiteX3" fmla="*/ 0 w 738964"/>
                <a:gd name="connsiteY3" fmla="*/ 414712 h 1432184"/>
              </a:gdLst>
              <a:ahLst/>
              <a:cxnLst>
                <a:cxn ang="0">
                  <a:pos x="connsiteX0" y="connsiteY0"/>
                </a:cxn>
                <a:cxn ang="0">
                  <a:pos x="connsiteX1" y="connsiteY1"/>
                </a:cxn>
                <a:cxn ang="0">
                  <a:pos x="connsiteX2" y="connsiteY2"/>
                </a:cxn>
                <a:cxn ang="0">
                  <a:pos x="connsiteX3" y="connsiteY3"/>
                </a:cxn>
              </a:cxnLst>
              <a:rect l="l" t="t" r="r" b="b"/>
              <a:pathLst>
                <a:path w="738964" h="1432184">
                  <a:moveTo>
                    <a:pt x="0" y="414712"/>
                  </a:moveTo>
                  <a:lnTo>
                    <a:pt x="381630" y="0"/>
                  </a:lnTo>
                  <a:lnTo>
                    <a:pt x="738964" y="1432184"/>
                  </a:lnTo>
                  <a:lnTo>
                    <a:pt x="0" y="41471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08489C6-D21F-4F4D-87EC-6E9F6E08CCFE}"/>
                </a:ext>
              </a:extLst>
            </p:cNvPr>
            <p:cNvSpPr/>
            <p:nvPr/>
          </p:nvSpPr>
          <p:spPr>
            <a:xfrm>
              <a:off x="3880332" y="1742050"/>
              <a:ext cx="872197" cy="1223890"/>
            </a:xfrm>
            <a:custGeom>
              <a:avLst/>
              <a:gdLst>
                <a:gd name="connsiteX0" fmla="*/ 0 w 872197"/>
                <a:gd name="connsiteY0" fmla="*/ 0 h 1223890"/>
                <a:gd name="connsiteX1" fmla="*/ 548640 w 872197"/>
                <a:gd name="connsiteY1" fmla="*/ 0 h 1223890"/>
                <a:gd name="connsiteX2" fmla="*/ 872197 w 872197"/>
                <a:gd name="connsiteY2" fmla="*/ 1223890 h 1223890"/>
                <a:gd name="connsiteX3" fmla="*/ 0 w 872197"/>
                <a:gd name="connsiteY3" fmla="*/ 0 h 1223890"/>
              </a:gdLst>
              <a:ahLst/>
              <a:cxnLst>
                <a:cxn ang="0">
                  <a:pos x="connsiteX0" y="connsiteY0"/>
                </a:cxn>
                <a:cxn ang="0">
                  <a:pos x="connsiteX1" y="connsiteY1"/>
                </a:cxn>
                <a:cxn ang="0">
                  <a:pos x="connsiteX2" y="connsiteY2"/>
                </a:cxn>
                <a:cxn ang="0">
                  <a:pos x="connsiteX3" y="connsiteY3"/>
                </a:cxn>
              </a:cxnLst>
              <a:rect l="l" t="t" r="r" b="b"/>
              <a:pathLst>
                <a:path w="872197" h="1223890">
                  <a:moveTo>
                    <a:pt x="0" y="0"/>
                  </a:moveTo>
                  <a:lnTo>
                    <a:pt x="548640" y="0"/>
                  </a:lnTo>
                  <a:lnTo>
                    <a:pt x="872197" y="122389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C3EE63A4-8EB0-40AD-9AE0-EE164D10C748}"/>
                </a:ext>
              </a:extLst>
            </p:cNvPr>
            <p:cNvSpPr/>
            <p:nvPr/>
          </p:nvSpPr>
          <p:spPr>
            <a:xfrm rot="5620054">
              <a:off x="4842987" y="3826635"/>
              <a:ext cx="456025" cy="1751069"/>
            </a:xfrm>
            <a:custGeom>
              <a:avLst/>
              <a:gdLst>
                <a:gd name="connsiteX0" fmla="*/ 0 w 872197"/>
                <a:gd name="connsiteY0" fmla="*/ 0 h 1223890"/>
                <a:gd name="connsiteX1" fmla="*/ 548640 w 872197"/>
                <a:gd name="connsiteY1" fmla="*/ 0 h 1223890"/>
                <a:gd name="connsiteX2" fmla="*/ 872197 w 872197"/>
                <a:gd name="connsiteY2" fmla="*/ 1223890 h 1223890"/>
                <a:gd name="connsiteX3" fmla="*/ 0 w 872197"/>
                <a:gd name="connsiteY3" fmla="*/ 0 h 1223890"/>
                <a:gd name="connsiteX0" fmla="*/ 0 w 872197"/>
                <a:gd name="connsiteY0" fmla="*/ 527179 h 1751069"/>
                <a:gd name="connsiteX1" fmla="*/ 416172 w 872197"/>
                <a:gd name="connsiteY1" fmla="*/ 0 h 1751069"/>
                <a:gd name="connsiteX2" fmla="*/ 872197 w 872197"/>
                <a:gd name="connsiteY2" fmla="*/ 1751069 h 1751069"/>
                <a:gd name="connsiteX3" fmla="*/ 0 w 872197"/>
                <a:gd name="connsiteY3" fmla="*/ 527179 h 1751069"/>
                <a:gd name="connsiteX0" fmla="*/ 52688 w 456025"/>
                <a:gd name="connsiteY0" fmla="*/ 1244242 h 1751069"/>
                <a:gd name="connsiteX1" fmla="*/ 0 w 456025"/>
                <a:gd name="connsiteY1" fmla="*/ 0 h 1751069"/>
                <a:gd name="connsiteX2" fmla="*/ 456025 w 456025"/>
                <a:gd name="connsiteY2" fmla="*/ 1751069 h 1751069"/>
                <a:gd name="connsiteX3" fmla="*/ 52688 w 456025"/>
                <a:gd name="connsiteY3" fmla="*/ 1244242 h 1751069"/>
                <a:gd name="connsiteX0" fmla="*/ 113342 w 456025"/>
                <a:gd name="connsiteY0" fmla="*/ 1310838 h 1751069"/>
                <a:gd name="connsiteX1" fmla="*/ 0 w 456025"/>
                <a:gd name="connsiteY1" fmla="*/ 0 h 1751069"/>
                <a:gd name="connsiteX2" fmla="*/ 456025 w 456025"/>
                <a:gd name="connsiteY2" fmla="*/ 1751069 h 1751069"/>
                <a:gd name="connsiteX3" fmla="*/ 113342 w 456025"/>
                <a:gd name="connsiteY3" fmla="*/ 1310838 h 1751069"/>
                <a:gd name="connsiteX0" fmla="*/ 96604 w 456025"/>
                <a:gd name="connsiteY0" fmla="*/ 1269621 h 1751069"/>
                <a:gd name="connsiteX1" fmla="*/ 0 w 456025"/>
                <a:gd name="connsiteY1" fmla="*/ 0 h 1751069"/>
                <a:gd name="connsiteX2" fmla="*/ 456025 w 456025"/>
                <a:gd name="connsiteY2" fmla="*/ 1751069 h 1751069"/>
                <a:gd name="connsiteX3" fmla="*/ 96604 w 456025"/>
                <a:gd name="connsiteY3" fmla="*/ 1269621 h 1751069"/>
              </a:gdLst>
              <a:ahLst/>
              <a:cxnLst>
                <a:cxn ang="0">
                  <a:pos x="connsiteX0" y="connsiteY0"/>
                </a:cxn>
                <a:cxn ang="0">
                  <a:pos x="connsiteX1" y="connsiteY1"/>
                </a:cxn>
                <a:cxn ang="0">
                  <a:pos x="connsiteX2" y="connsiteY2"/>
                </a:cxn>
                <a:cxn ang="0">
                  <a:pos x="connsiteX3" y="connsiteY3"/>
                </a:cxn>
              </a:cxnLst>
              <a:rect l="l" t="t" r="r" b="b"/>
              <a:pathLst>
                <a:path w="456025" h="1751069">
                  <a:moveTo>
                    <a:pt x="96604" y="1269621"/>
                  </a:moveTo>
                  <a:lnTo>
                    <a:pt x="0" y="0"/>
                  </a:lnTo>
                  <a:lnTo>
                    <a:pt x="456025" y="1751069"/>
                  </a:lnTo>
                  <a:lnTo>
                    <a:pt x="96604" y="126962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Box 74">
            <a:extLst>
              <a:ext uri="{FF2B5EF4-FFF2-40B4-BE49-F238E27FC236}">
                <a16:creationId xmlns:a16="http://schemas.microsoft.com/office/drawing/2014/main" id="{0F1835D5-E6D0-40A5-96FE-2F0C94E463B5}"/>
              </a:ext>
            </a:extLst>
          </p:cNvPr>
          <p:cNvSpPr txBox="1"/>
          <p:nvPr/>
        </p:nvSpPr>
        <p:spPr>
          <a:xfrm>
            <a:off x="6239313" y="1943540"/>
            <a:ext cx="5754515" cy="1200329"/>
          </a:xfrm>
          <a:prstGeom prst="rect">
            <a:avLst/>
          </a:prstGeom>
          <a:noFill/>
        </p:spPr>
        <p:txBody>
          <a:bodyPr wrap="square" rtlCol="0">
            <a:spAutoFit/>
          </a:bodyPr>
          <a:lstStyle/>
          <a:p>
            <a:r>
              <a:rPr lang="en-US" sz="2400" b="1" dirty="0"/>
              <a:t>Water Weight</a:t>
            </a:r>
            <a:r>
              <a:rPr lang="en-US" sz="2400" b="1" baseline="-25000" dirty="0"/>
              <a:t>1</a:t>
            </a:r>
            <a:r>
              <a:rPr lang="en-US" sz="2400" dirty="0"/>
              <a:t>   =   Density  x  Volume</a:t>
            </a:r>
          </a:p>
          <a:p>
            <a:r>
              <a:rPr lang="en-US" sz="2400" dirty="0"/>
              <a:t>	                 =   9800 N/m</a:t>
            </a:r>
            <a:r>
              <a:rPr lang="en-US" sz="2400" baseline="30000" dirty="0"/>
              <a:t>3</a:t>
            </a:r>
            <a:r>
              <a:rPr lang="en-US" sz="2400" dirty="0"/>
              <a:t>  x  </a:t>
            </a:r>
            <a:r>
              <a:rPr lang="en-US" sz="2400" dirty="0">
                <a:solidFill>
                  <a:srgbClr val="00B050"/>
                </a:solidFill>
              </a:rPr>
              <a:t>0.0023 m</a:t>
            </a:r>
            <a:r>
              <a:rPr lang="en-US" sz="2400" baseline="30000" dirty="0">
                <a:solidFill>
                  <a:srgbClr val="00B050"/>
                </a:solidFill>
              </a:rPr>
              <a:t>3</a:t>
            </a:r>
            <a:r>
              <a:rPr lang="en-US" sz="2400" dirty="0">
                <a:solidFill>
                  <a:srgbClr val="00B050"/>
                </a:solidFill>
              </a:rPr>
              <a:t> </a:t>
            </a:r>
          </a:p>
          <a:p>
            <a:r>
              <a:rPr lang="en-US" sz="2400" dirty="0"/>
              <a:t>	                 =   </a:t>
            </a:r>
            <a:r>
              <a:rPr lang="en-US" sz="2400" b="1" dirty="0">
                <a:solidFill>
                  <a:srgbClr val="FF0000"/>
                </a:solidFill>
              </a:rPr>
              <a:t>22.7 N </a:t>
            </a:r>
            <a:r>
              <a:rPr lang="en-US" sz="2400" b="1" dirty="0"/>
              <a:t>	</a:t>
            </a:r>
            <a:r>
              <a:rPr lang="en-US" sz="2000" dirty="0"/>
              <a:t>	</a:t>
            </a:r>
          </a:p>
        </p:txBody>
      </p:sp>
      <p:sp>
        <p:nvSpPr>
          <p:cNvPr id="11" name="TextBox 10">
            <a:extLst>
              <a:ext uri="{FF2B5EF4-FFF2-40B4-BE49-F238E27FC236}">
                <a16:creationId xmlns:a16="http://schemas.microsoft.com/office/drawing/2014/main" id="{4A5B7486-8CE5-45E3-AD62-A8B94E5A9509}"/>
              </a:ext>
            </a:extLst>
          </p:cNvPr>
          <p:cNvSpPr txBox="1"/>
          <p:nvPr/>
        </p:nvSpPr>
        <p:spPr>
          <a:xfrm>
            <a:off x="7068461" y="3648544"/>
            <a:ext cx="4437680" cy="2308324"/>
          </a:xfrm>
          <a:prstGeom prst="rect">
            <a:avLst/>
          </a:prstGeom>
          <a:noFill/>
        </p:spPr>
        <p:txBody>
          <a:bodyPr wrap="square" rtlCol="0">
            <a:spAutoFit/>
          </a:bodyPr>
          <a:lstStyle/>
          <a:p>
            <a:r>
              <a:rPr lang="en-US" sz="2400" dirty="0"/>
              <a:t>For estimating purposes, it is assumed that the weight of water is the same in compartments 1, 2, 3, and 4.  The weight of water in compartment 5 is estimated to be 50% of the others.</a:t>
            </a:r>
          </a:p>
        </p:txBody>
      </p:sp>
      <p:sp>
        <p:nvSpPr>
          <p:cNvPr id="76" name="TextBox 75">
            <a:extLst>
              <a:ext uri="{FF2B5EF4-FFF2-40B4-BE49-F238E27FC236}">
                <a16:creationId xmlns:a16="http://schemas.microsoft.com/office/drawing/2014/main" id="{EB33EED1-282C-4315-9103-4592FCE46C20}"/>
              </a:ext>
            </a:extLst>
          </p:cNvPr>
          <p:cNvSpPr txBox="1"/>
          <p:nvPr/>
        </p:nvSpPr>
        <p:spPr>
          <a:xfrm>
            <a:off x="754008" y="98948"/>
            <a:ext cx="10787354" cy="584775"/>
          </a:xfrm>
          <a:prstGeom prst="rect">
            <a:avLst/>
          </a:prstGeom>
          <a:noFill/>
        </p:spPr>
        <p:txBody>
          <a:bodyPr wrap="square" rtlCol="0">
            <a:spAutoFit/>
          </a:bodyPr>
          <a:lstStyle/>
          <a:p>
            <a:pPr algn="ctr"/>
            <a:r>
              <a:rPr lang="en-US" sz="3200" dirty="0">
                <a:solidFill>
                  <a:srgbClr val="FF0000"/>
                </a:solidFill>
              </a:rPr>
              <a:t>Approximating the Weight of Water in each Compartment</a:t>
            </a:r>
          </a:p>
        </p:txBody>
      </p:sp>
      <p:sp>
        <p:nvSpPr>
          <p:cNvPr id="22" name="Slide Number Placeholder 21">
            <a:extLst>
              <a:ext uri="{FF2B5EF4-FFF2-40B4-BE49-F238E27FC236}">
                <a16:creationId xmlns:a16="http://schemas.microsoft.com/office/drawing/2014/main" id="{1A18EE0A-496F-4B09-9409-7AD4034D83F8}"/>
              </a:ext>
            </a:extLst>
          </p:cNvPr>
          <p:cNvSpPr>
            <a:spLocks noGrp="1"/>
          </p:cNvSpPr>
          <p:nvPr>
            <p:ph type="sldNum" sz="quarter" idx="12"/>
          </p:nvPr>
        </p:nvSpPr>
        <p:spPr/>
        <p:txBody>
          <a:bodyPr/>
          <a:lstStyle/>
          <a:p>
            <a:fld id="{6CC3B4F2-E589-42AA-B4B2-E5201966EA6B}" type="slidenum">
              <a:rPr lang="en-US" smtClean="0"/>
              <a:t>32</a:t>
            </a:fld>
            <a:endParaRPr lang="en-US"/>
          </a:p>
        </p:txBody>
      </p:sp>
    </p:spTree>
    <p:extLst>
      <p:ext uri="{BB962C8B-B14F-4D97-AF65-F5344CB8AC3E}">
        <p14:creationId xmlns:p14="http://schemas.microsoft.com/office/powerpoint/2010/main" val="334021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
                                        <p:tgtEl>
                                          <p:spTgt spid="1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75"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6721CFF-A790-4F4B-9E36-6026E04AE535}"/>
              </a:ext>
            </a:extLst>
          </p:cNvPr>
          <p:cNvSpPr txBox="1"/>
          <p:nvPr/>
        </p:nvSpPr>
        <p:spPr>
          <a:xfrm>
            <a:off x="5276556" y="3653704"/>
            <a:ext cx="6138204" cy="2492990"/>
          </a:xfrm>
          <a:prstGeom prst="rect">
            <a:avLst/>
          </a:prstGeom>
          <a:noFill/>
        </p:spPr>
        <p:txBody>
          <a:bodyPr wrap="square" rtlCol="0">
            <a:spAutoFit/>
          </a:bodyPr>
          <a:lstStyle/>
          <a:p>
            <a:r>
              <a:rPr lang="en-US" sz="2400" dirty="0"/>
              <a:t>A digital load cell was used to verify that the assume “water cell” volume actually weighed the calculated 22.7 N.</a:t>
            </a:r>
          </a:p>
          <a:p>
            <a:endParaRPr lang="en-US" sz="2400" dirty="0"/>
          </a:p>
          <a:p>
            <a:r>
              <a:rPr lang="en-US" sz="2000" b="1" i="1" dirty="0"/>
              <a:t>Note:</a:t>
            </a:r>
            <a:r>
              <a:rPr lang="en-US" sz="2000" i="1" dirty="0"/>
              <a:t>  The load cell value was oscillating around 22.7 N and it just so happened that 22.7 N was captured in the photo (the world usually isn’t this perfect…)</a:t>
            </a:r>
          </a:p>
        </p:txBody>
      </p:sp>
      <p:sp>
        <p:nvSpPr>
          <p:cNvPr id="13" name="TextBox 12">
            <a:extLst>
              <a:ext uri="{FF2B5EF4-FFF2-40B4-BE49-F238E27FC236}">
                <a16:creationId xmlns:a16="http://schemas.microsoft.com/office/drawing/2014/main" id="{4FE01A76-20B2-4A6C-93AA-A560E880B37C}"/>
              </a:ext>
            </a:extLst>
          </p:cNvPr>
          <p:cNvSpPr txBox="1"/>
          <p:nvPr/>
        </p:nvSpPr>
        <p:spPr>
          <a:xfrm>
            <a:off x="3080112" y="169975"/>
            <a:ext cx="6031774" cy="584775"/>
          </a:xfrm>
          <a:prstGeom prst="rect">
            <a:avLst/>
          </a:prstGeom>
          <a:noFill/>
        </p:spPr>
        <p:txBody>
          <a:bodyPr wrap="square" rtlCol="0">
            <a:spAutoFit/>
          </a:bodyPr>
          <a:lstStyle/>
          <a:p>
            <a:pPr algn="ctr"/>
            <a:r>
              <a:rPr lang="en-US" sz="3200" dirty="0">
                <a:solidFill>
                  <a:srgbClr val="FF0000"/>
                </a:solidFill>
              </a:rPr>
              <a:t>Verifying the Weight of the Water</a:t>
            </a:r>
          </a:p>
        </p:txBody>
      </p:sp>
      <p:sp>
        <p:nvSpPr>
          <p:cNvPr id="2" name="Slide Number Placeholder 1">
            <a:extLst>
              <a:ext uri="{FF2B5EF4-FFF2-40B4-BE49-F238E27FC236}">
                <a16:creationId xmlns:a16="http://schemas.microsoft.com/office/drawing/2014/main" id="{72924B0F-6B54-419D-8F46-A1A7A90BC850}"/>
              </a:ext>
            </a:extLst>
          </p:cNvPr>
          <p:cNvSpPr>
            <a:spLocks noGrp="1"/>
          </p:cNvSpPr>
          <p:nvPr>
            <p:ph type="sldNum" sz="quarter" idx="12"/>
          </p:nvPr>
        </p:nvSpPr>
        <p:spPr/>
        <p:txBody>
          <a:bodyPr/>
          <a:lstStyle/>
          <a:p>
            <a:fld id="{6CC3B4F2-E589-42AA-B4B2-E5201966EA6B}" type="slidenum">
              <a:rPr lang="en-US" smtClean="0"/>
              <a:t>33</a:t>
            </a:fld>
            <a:endParaRPr lang="en-US"/>
          </a:p>
        </p:txBody>
      </p:sp>
      <p:sp>
        <p:nvSpPr>
          <p:cNvPr id="3" name="TextBox 2">
            <a:extLst>
              <a:ext uri="{FF2B5EF4-FFF2-40B4-BE49-F238E27FC236}">
                <a16:creationId xmlns:a16="http://schemas.microsoft.com/office/drawing/2014/main" id="{527F3300-AD93-4D7F-AEC0-B30449B47E9A}"/>
              </a:ext>
            </a:extLst>
          </p:cNvPr>
          <p:cNvSpPr txBox="1"/>
          <p:nvPr/>
        </p:nvSpPr>
        <p:spPr>
          <a:xfrm>
            <a:off x="5709594" y="1589781"/>
            <a:ext cx="2870982" cy="461665"/>
          </a:xfrm>
          <a:prstGeom prst="rect">
            <a:avLst/>
          </a:prstGeom>
          <a:noFill/>
        </p:spPr>
        <p:txBody>
          <a:bodyPr wrap="square" rtlCol="0">
            <a:spAutoFit/>
          </a:bodyPr>
          <a:lstStyle/>
          <a:p>
            <a:r>
              <a:rPr lang="en-US" sz="2400" dirty="0"/>
              <a:t>1 Liter  =  0.001 m</a:t>
            </a:r>
            <a:r>
              <a:rPr lang="en-US" sz="2400" baseline="30000" dirty="0"/>
              <a:t>3</a:t>
            </a:r>
          </a:p>
        </p:txBody>
      </p:sp>
      <p:sp>
        <p:nvSpPr>
          <p:cNvPr id="9" name="TextBox 8">
            <a:extLst>
              <a:ext uri="{FF2B5EF4-FFF2-40B4-BE49-F238E27FC236}">
                <a16:creationId xmlns:a16="http://schemas.microsoft.com/office/drawing/2014/main" id="{6EEEC8C3-B1AB-4FC0-95D7-8251A4F5290C}"/>
              </a:ext>
            </a:extLst>
          </p:cNvPr>
          <p:cNvSpPr txBox="1"/>
          <p:nvPr/>
        </p:nvSpPr>
        <p:spPr>
          <a:xfrm>
            <a:off x="5709594" y="2201081"/>
            <a:ext cx="4923693" cy="1200329"/>
          </a:xfrm>
          <a:prstGeom prst="rect">
            <a:avLst/>
          </a:prstGeom>
          <a:noFill/>
        </p:spPr>
        <p:txBody>
          <a:bodyPr wrap="square" rtlCol="0">
            <a:spAutoFit/>
          </a:bodyPr>
          <a:lstStyle/>
          <a:p>
            <a:r>
              <a:rPr lang="en-US" sz="2400" dirty="0"/>
              <a:t>                             1 Liter</a:t>
            </a:r>
          </a:p>
          <a:p>
            <a:r>
              <a:rPr lang="en-US" sz="2400" dirty="0">
                <a:solidFill>
                  <a:srgbClr val="00B050"/>
                </a:solidFill>
              </a:rPr>
              <a:t>0.0023 m</a:t>
            </a:r>
            <a:r>
              <a:rPr lang="en-US" sz="2400" baseline="30000" dirty="0">
                <a:solidFill>
                  <a:srgbClr val="00B050"/>
                </a:solidFill>
              </a:rPr>
              <a:t>3</a:t>
            </a:r>
            <a:r>
              <a:rPr lang="en-US" sz="2400" baseline="30000" dirty="0">
                <a:solidFill>
                  <a:srgbClr val="FF0000"/>
                </a:solidFill>
              </a:rPr>
              <a:t> </a:t>
            </a:r>
            <a:r>
              <a:rPr lang="en-US" sz="2400" dirty="0">
                <a:solidFill>
                  <a:srgbClr val="FF0000"/>
                </a:solidFill>
              </a:rPr>
              <a:t>  </a:t>
            </a:r>
            <a:r>
              <a:rPr lang="en-US" sz="2400" dirty="0"/>
              <a:t>x   --------------   =   2.3 liters</a:t>
            </a:r>
          </a:p>
          <a:p>
            <a:r>
              <a:rPr lang="en-US" sz="2400" dirty="0"/>
              <a:t>	              0.001 m</a:t>
            </a:r>
            <a:r>
              <a:rPr lang="en-US" sz="2400" baseline="30000" dirty="0"/>
              <a:t>3</a:t>
            </a:r>
            <a:r>
              <a:rPr lang="en-US" sz="2400" dirty="0"/>
              <a:t>	 </a:t>
            </a:r>
          </a:p>
        </p:txBody>
      </p:sp>
      <p:grpSp>
        <p:nvGrpSpPr>
          <p:cNvPr id="28" name="Group 27">
            <a:extLst>
              <a:ext uri="{FF2B5EF4-FFF2-40B4-BE49-F238E27FC236}">
                <a16:creationId xmlns:a16="http://schemas.microsoft.com/office/drawing/2014/main" id="{23AC0046-E5C6-4F10-897D-B67923BD7CF5}"/>
              </a:ext>
            </a:extLst>
          </p:cNvPr>
          <p:cNvGrpSpPr/>
          <p:nvPr/>
        </p:nvGrpSpPr>
        <p:grpSpPr>
          <a:xfrm>
            <a:off x="1209821" y="1168708"/>
            <a:ext cx="3386878" cy="4886344"/>
            <a:chOff x="1209821" y="985828"/>
            <a:chExt cx="3386878" cy="4886344"/>
          </a:xfrm>
        </p:grpSpPr>
        <p:grpSp>
          <p:nvGrpSpPr>
            <p:cNvPr id="24" name="Group 23">
              <a:extLst>
                <a:ext uri="{FF2B5EF4-FFF2-40B4-BE49-F238E27FC236}">
                  <a16:creationId xmlns:a16="http://schemas.microsoft.com/office/drawing/2014/main" id="{70069D86-C7A7-4F5B-B288-7A17D6E58580}"/>
                </a:ext>
              </a:extLst>
            </p:cNvPr>
            <p:cNvGrpSpPr/>
            <p:nvPr/>
          </p:nvGrpSpPr>
          <p:grpSpPr>
            <a:xfrm>
              <a:off x="1209821" y="985828"/>
              <a:ext cx="3386878" cy="4886344"/>
              <a:chOff x="712762" y="1033086"/>
              <a:chExt cx="2948768" cy="4185137"/>
            </a:xfrm>
          </p:grpSpPr>
          <p:pic>
            <p:nvPicPr>
              <p:cNvPr id="5" name="Picture 4">
                <a:extLst>
                  <a:ext uri="{FF2B5EF4-FFF2-40B4-BE49-F238E27FC236}">
                    <a16:creationId xmlns:a16="http://schemas.microsoft.com/office/drawing/2014/main" id="{19198520-0E19-4640-B37D-657CC1975F9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94577" y="1651271"/>
                <a:ext cx="4185137" cy="2948768"/>
              </a:xfrm>
              <a:prstGeom prst="rect">
                <a:avLst/>
              </a:prstGeom>
            </p:spPr>
          </p:pic>
          <p:pic>
            <p:nvPicPr>
              <p:cNvPr id="7" name="Picture 6">
                <a:extLst>
                  <a:ext uri="{FF2B5EF4-FFF2-40B4-BE49-F238E27FC236}">
                    <a16:creationId xmlns:a16="http://schemas.microsoft.com/office/drawing/2014/main" id="{984841A4-13ED-4A0F-8E27-1FB365ED5CFF}"/>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p:blipFill>
            <p:spPr>
              <a:xfrm rot="5400000">
                <a:off x="2282080" y="1138597"/>
                <a:ext cx="1062157" cy="1223890"/>
              </a:xfrm>
              <a:prstGeom prst="rect">
                <a:avLst/>
              </a:prstGeom>
              <a:ln w="38100">
                <a:solidFill>
                  <a:srgbClr val="FF0000"/>
                </a:solidFill>
              </a:ln>
            </p:spPr>
          </p:pic>
          <p:cxnSp>
            <p:nvCxnSpPr>
              <p:cNvPr id="16" name="Straight Connector 15">
                <a:extLst>
                  <a:ext uri="{FF2B5EF4-FFF2-40B4-BE49-F238E27FC236}">
                    <a16:creationId xmlns:a16="http://schemas.microsoft.com/office/drawing/2014/main" id="{92AC7EB9-48E5-42E9-BCBE-5D9BF6444A52}"/>
                  </a:ext>
                </a:extLst>
              </p:cNvPr>
              <p:cNvCxnSpPr>
                <a:cxnSpLocks/>
              </p:cNvCxnSpPr>
              <p:nvPr/>
            </p:nvCxnSpPr>
            <p:spPr>
              <a:xfrm>
                <a:off x="2187144" y="2264898"/>
                <a:ext cx="515435" cy="11204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EC6C499-BE9D-41DA-93E4-E803C1DE7608}"/>
                  </a:ext>
                </a:extLst>
              </p:cNvPr>
              <p:cNvCxnSpPr>
                <a:cxnSpLocks/>
              </p:cNvCxnSpPr>
              <p:nvPr/>
            </p:nvCxnSpPr>
            <p:spPr>
              <a:xfrm flipH="1">
                <a:off x="3205086" y="2264898"/>
                <a:ext cx="205950" cy="11204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E04E3A1-CDB2-406D-B566-B916DA2F11B1}"/>
                  </a:ext>
                </a:extLst>
              </p:cNvPr>
              <p:cNvSpPr/>
              <p:nvPr/>
            </p:nvSpPr>
            <p:spPr>
              <a:xfrm>
                <a:off x="2688511" y="2999044"/>
                <a:ext cx="515435" cy="4132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E3B7C747-93AF-4E28-9A39-E38B1F8EA887}"/>
                </a:ext>
              </a:extLst>
            </p:cNvPr>
            <p:cNvSpPr txBox="1"/>
            <p:nvPr/>
          </p:nvSpPr>
          <p:spPr>
            <a:xfrm>
              <a:off x="1561514" y="4952756"/>
              <a:ext cx="1779414" cy="646331"/>
            </a:xfrm>
            <a:prstGeom prst="rect">
              <a:avLst/>
            </a:prstGeom>
            <a:noFill/>
          </p:spPr>
          <p:txBody>
            <a:bodyPr wrap="square" rtlCol="0">
              <a:spAutoFit/>
            </a:bodyPr>
            <a:lstStyle/>
            <a:p>
              <a:r>
                <a:rPr lang="en-US" dirty="0">
                  <a:solidFill>
                    <a:srgbClr val="FFFF00"/>
                  </a:solidFill>
                </a:rPr>
                <a:t>Weight of bucket was nulled out</a:t>
              </a:r>
            </a:p>
          </p:txBody>
        </p:sp>
        <p:sp>
          <p:nvSpPr>
            <p:cNvPr id="26" name="TextBox 25">
              <a:extLst>
                <a:ext uri="{FF2B5EF4-FFF2-40B4-BE49-F238E27FC236}">
                  <a16:creationId xmlns:a16="http://schemas.microsoft.com/office/drawing/2014/main" id="{F24DD55D-113E-458E-98C2-CA6A1D7387B5}"/>
                </a:ext>
              </a:extLst>
            </p:cNvPr>
            <p:cNvSpPr txBox="1"/>
            <p:nvPr/>
          </p:nvSpPr>
          <p:spPr>
            <a:xfrm>
              <a:off x="1780349" y="3881748"/>
              <a:ext cx="1341744" cy="646331"/>
            </a:xfrm>
            <a:prstGeom prst="rect">
              <a:avLst/>
            </a:prstGeom>
            <a:noFill/>
          </p:spPr>
          <p:txBody>
            <a:bodyPr wrap="square" rtlCol="0">
              <a:spAutoFit/>
            </a:bodyPr>
            <a:lstStyle/>
            <a:p>
              <a:r>
                <a:rPr lang="en-US" dirty="0">
                  <a:solidFill>
                    <a:srgbClr val="FFFF00"/>
                  </a:solidFill>
                </a:rPr>
                <a:t>2.3 L</a:t>
              </a:r>
            </a:p>
            <a:p>
              <a:r>
                <a:rPr lang="en-US" dirty="0">
                  <a:solidFill>
                    <a:srgbClr val="FFFF00"/>
                  </a:solidFill>
                </a:rPr>
                <a:t>of Water</a:t>
              </a:r>
            </a:p>
          </p:txBody>
        </p:sp>
        <p:sp>
          <p:nvSpPr>
            <p:cNvPr id="27" name="TextBox 26">
              <a:extLst>
                <a:ext uri="{FF2B5EF4-FFF2-40B4-BE49-F238E27FC236}">
                  <a16:creationId xmlns:a16="http://schemas.microsoft.com/office/drawing/2014/main" id="{F882A838-6837-49EE-AB2F-9114E5B37BA2}"/>
                </a:ext>
              </a:extLst>
            </p:cNvPr>
            <p:cNvSpPr txBox="1"/>
            <p:nvPr/>
          </p:nvSpPr>
          <p:spPr>
            <a:xfrm>
              <a:off x="2239560" y="1222235"/>
              <a:ext cx="1231487" cy="369332"/>
            </a:xfrm>
            <a:prstGeom prst="rect">
              <a:avLst/>
            </a:prstGeom>
            <a:noFill/>
          </p:spPr>
          <p:txBody>
            <a:bodyPr wrap="square" rtlCol="0">
              <a:spAutoFit/>
            </a:bodyPr>
            <a:lstStyle/>
            <a:p>
              <a:r>
                <a:rPr lang="en-US" dirty="0">
                  <a:solidFill>
                    <a:srgbClr val="FFFF00"/>
                  </a:solidFill>
                </a:rPr>
                <a:t>Load Cell</a:t>
              </a:r>
            </a:p>
          </p:txBody>
        </p:sp>
      </p:grpSp>
      <p:sp>
        <p:nvSpPr>
          <p:cNvPr id="17" name="TextBox 16">
            <a:extLst>
              <a:ext uri="{FF2B5EF4-FFF2-40B4-BE49-F238E27FC236}">
                <a16:creationId xmlns:a16="http://schemas.microsoft.com/office/drawing/2014/main" id="{CA6E301E-4724-4610-A8F7-300F80986815}"/>
              </a:ext>
            </a:extLst>
          </p:cNvPr>
          <p:cNvSpPr txBox="1"/>
          <p:nvPr/>
        </p:nvSpPr>
        <p:spPr>
          <a:xfrm>
            <a:off x="5276556" y="978481"/>
            <a:ext cx="5705624" cy="461665"/>
          </a:xfrm>
          <a:prstGeom prst="rect">
            <a:avLst/>
          </a:prstGeom>
          <a:noFill/>
        </p:spPr>
        <p:txBody>
          <a:bodyPr wrap="square" rtlCol="0">
            <a:spAutoFit/>
          </a:bodyPr>
          <a:lstStyle/>
          <a:p>
            <a:r>
              <a:rPr lang="en-US" sz="2400" dirty="0"/>
              <a:t>Calculating the volume of water in Liters:</a:t>
            </a:r>
            <a:endParaRPr lang="en-US" sz="2400" baseline="30000" dirty="0"/>
          </a:p>
        </p:txBody>
      </p:sp>
    </p:spTree>
    <p:extLst>
      <p:ext uri="{BB962C8B-B14F-4D97-AF65-F5344CB8AC3E}">
        <p14:creationId xmlns:p14="http://schemas.microsoft.com/office/powerpoint/2010/main" val="227468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 name="Group 144">
            <a:extLst>
              <a:ext uri="{FF2B5EF4-FFF2-40B4-BE49-F238E27FC236}">
                <a16:creationId xmlns:a16="http://schemas.microsoft.com/office/drawing/2014/main" id="{7BED209E-D742-46E5-B33A-67CC7595D496}"/>
              </a:ext>
            </a:extLst>
          </p:cNvPr>
          <p:cNvGrpSpPr/>
          <p:nvPr/>
        </p:nvGrpSpPr>
        <p:grpSpPr>
          <a:xfrm>
            <a:off x="180757" y="948584"/>
            <a:ext cx="6589171" cy="5374871"/>
            <a:chOff x="715333" y="807904"/>
            <a:chExt cx="6589171" cy="5374871"/>
          </a:xfrm>
        </p:grpSpPr>
        <p:cxnSp>
          <p:nvCxnSpPr>
            <p:cNvPr id="3" name="Straight Connector 2">
              <a:extLst>
                <a:ext uri="{FF2B5EF4-FFF2-40B4-BE49-F238E27FC236}">
                  <a16:creationId xmlns:a16="http://schemas.microsoft.com/office/drawing/2014/main" id="{48B4D074-40E5-49A2-A2F9-A6BF1147BAB4}"/>
                </a:ext>
              </a:extLst>
            </p:cNvPr>
            <p:cNvCxnSpPr/>
            <p:nvPr/>
          </p:nvCxnSpPr>
          <p:spPr>
            <a:xfrm>
              <a:off x="4010819" y="3109543"/>
              <a:ext cx="0" cy="7920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5E23232-7416-4701-854C-DD92C277A2D8}"/>
                </a:ext>
              </a:extLst>
            </p:cNvPr>
            <p:cNvCxnSpPr>
              <a:cxnSpLocks/>
            </p:cNvCxnSpPr>
            <p:nvPr/>
          </p:nvCxnSpPr>
          <p:spPr>
            <a:xfrm>
              <a:off x="3598276" y="3512395"/>
              <a:ext cx="82508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B4EA220-4127-42A2-96AD-60512357A380}"/>
                </a:ext>
              </a:extLst>
            </p:cNvPr>
            <p:cNvGrpSpPr/>
            <p:nvPr/>
          </p:nvGrpSpPr>
          <p:grpSpPr>
            <a:xfrm>
              <a:off x="4028469" y="3505744"/>
              <a:ext cx="3276035" cy="17772"/>
              <a:chOff x="6096000" y="3666974"/>
              <a:chExt cx="1927274" cy="2347"/>
            </a:xfrm>
          </p:grpSpPr>
          <p:cxnSp>
            <p:nvCxnSpPr>
              <p:cNvPr id="62" name="Straight Connector 61">
                <a:extLst>
                  <a:ext uri="{FF2B5EF4-FFF2-40B4-BE49-F238E27FC236}">
                    <a16:creationId xmlns:a16="http://schemas.microsoft.com/office/drawing/2014/main" id="{C5EDB4A3-449A-4619-989D-436C74488ABB}"/>
                  </a:ext>
                </a:extLst>
              </p:cNvPr>
              <p:cNvCxnSpPr>
                <a:cxnSpLocks/>
              </p:cNvCxnSpPr>
              <p:nvPr/>
            </p:nvCxnSpPr>
            <p:spPr>
              <a:xfrm>
                <a:off x="6096000" y="3668060"/>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D8DECE0-F86D-487D-8CD2-F39CC678AD40}"/>
                  </a:ext>
                </a:extLst>
              </p:cNvPr>
              <p:cNvCxnSpPr>
                <a:cxnSpLocks/>
              </p:cNvCxnSpPr>
              <p:nvPr/>
            </p:nvCxnSpPr>
            <p:spPr>
              <a:xfrm>
                <a:off x="6412520" y="3669321"/>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E9A4E0E-DA3C-4D1D-8013-392A5C7EC76B}"/>
                  </a:ext>
                </a:extLst>
              </p:cNvPr>
              <p:cNvCxnSpPr>
                <a:cxnSpLocks/>
              </p:cNvCxnSpPr>
              <p:nvPr/>
            </p:nvCxnSpPr>
            <p:spPr>
              <a:xfrm>
                <a:off x="6740772" y="3669320"/>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72AD89C-3343-45E6-B1FB-90CDDF594C7A}"/>
                  </a:ext>
                </a:extLst>
              </p:cNvPr>
              <p:cNvCxnSpPr>
                <a:cxnSpLocks/>
              </p:cNvCxnSpPr>
              <p:nvPr/>
            </p:nvCxnSpPr>
            <p:spPr>
              <a:xfrm>
                <a:off x="7057292" y="3666974"/>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B54BD0-656A-4F70-9E1D-075111DB1023}"/>
                  </a:ext>
                </a:extLst>
              </p:cNvPr>
              <p:cNvCxnSpPr>
                <a:cxnSpLocks/>
              </p:cNvCxnSpPr>
              <p:nvPr/>
            </p:nvCxnSpPr>
            <p:spPr>
              <a:xfrm>
                <a:off x="7387886" y="3669321"/>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99E1DF7-5EB0-433C-B854-08AA7358C364}"/>
                  </a:ext>
                </a:extLst>
              </p:cNvPr>
              <p:cNvCxnSpPr>
                <a:cxnSpLocks/>
              </p:cNvCxnSpPr>
              <p:nvPr/>
            </p:nvCxnSpPr>
            <p:spPr>
              <a:xfrm>
                <a:off x="7704406" y="3666975"/>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7340D2E2-151C-4D1F-8C29-EBF230A4461F}"/>
                </a:ext>
              </a:extLst>
            </p:cNvPr>
            <p:cNvGrpSpPr/>
            <p:nvPr/>
          </p:nvGrpSpPr>
          <p:grpSpPr>
            <a:xfrm>
              <a:off x="715333" y="3501131"/>
              <a:ext cx="3283994" cy="17772"/>
              <a:chOff x="7387886" y="3666974"/>
              <a:chExt cx="1931957" cy="2347"/>
            </a:xfrm>
          </p:grpSpPr>
          <p:cxnSp>
            <p:nvCxnSpPr>
              <p:cNvPr id="56" name="Straight Connector 55">
                <a:extLst>
                  <a:ext uri="{FF2B5EF4-FFF2-40B4-BE49-F238E27FC236}">
                    <a16:creationId xmlns:a16="http://schemas.microsoft.com/office/drawing/2014/main" id="{2A155C99-91F9-452C-AAEA-01E146253D69}"/>
                  </a:ext>
                </a:extLst>
              </p:cNvPr>
              <p:cNvCxnSpPr>
                <a:cxnSpLocks/>
              </p:cNvCxnSpPr>
              <p:nvPr/>
            </p:nvCxnSpPr>
            <p:spPr>
              <a:xfrm>
                <a:off x="7387886" y="3669321"/>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47526AB-6FFE-40F4-A8A7-D2AA8E8FA5AB}"/>
                  </a:ext>
                </a:extLst>
              </p:cNvPr>
              <p:cNvCxnSpPr>
                <a:cxnSpLocks/>
              </p:cNvCxnSpPr>
              <p:nvPr/>
            </p:nvCxnSpPr>
            <p:spPr>
              <a:xfrm>
                <a:off x="7704406" y="3666975"/>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EB0EA96-BD50-42B5-880E-B809513BACA2}"/>
                  </a:ext>
                </a:extLst>
              </p:cNvPr>
              <p:cNvCxnSpPr>
                <a:cxnSpLocks/>
              </p:cNvCxnSpPr>
              <p:nvPr/>
            </p:nvCxnSpPr>
            <p:spPr>
              <a:xfrm>
                <a:off x="8032658" y="3666974"/>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1492B83-C101-4D0E-9E43-EA5E20F10F2D}"/>
                  </a:ext>
                </a:extLst>
              </p:cNvPr>
              <p:cNvCxnSpPr>
                <a:cxnSpLocks/>
              </p:cNvCxnSpPr>
              <p:nvPr/>
            </p:nvCxnSpPr>
            <p:spPr>
              <a:xfrm>
                <a:off x="8349178" y="3667875"/>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3450919-F76B-40FE-9E6A-6BC44F9EFEFC}"/>
                  </a:ext>
                </a:extLst>
              </p:cNvPr>
              <p:cNvCxnSpPr>
                <a:cxnSpLocks/>
              </p:cNvCxnSpPr>
              <p:nvPr/>
            </p:nvCxnSpPr>
            <p:spPr>
              <a:xfrm>
                <a:off x="8684454" y="3668050"/>
                <a:ext cx="318868"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D5BC681-39E6-48FF-9097-5294C8F38244}"/>
                  </a:ext>
                </a:extLst>
              </p:cNvPr>
              <p:cNvCxnSpPr>
                <a:cxnSpLocks/>
              </p:cNvCxnSpPr>
              <p:nvPr/>
            </p:nvCxnSpPr>
            <p:spPr>
              <a:xfrm>
                <a:off x="9000975" y="3669311"/>
                <a:ext cx="3188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 name="Oval 7">
              <a:extLst>
                <a:ext uri="{FF2B5EF4-FFF2-40B4-BE49-F238E27FC236}">
                  <a16:creationId xmlns:a16="http://schemas.microsoft.com/office/drawing/2014/main" id="{820956C4-BFFE-41AF-81E4-1C02646919BD}"/>
                </a:ext>
              </a:extLst>
            </p:cNvPr>
            <p:cNvSpPr/>
            <p:nvPr/>
          </p:nvSpPr>
          <p:spPr>
            <a:xfrm>
              <a:off x="1253363" y="807904"/>
              <a:ext cx="5503768" cy="537487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831549C6-CF43-4B20-9E13-BC7E23B88BC7}"/>
                </a:ext>
              </a:extLst>
            </p:cNvPr>
            <p:cNvCxnSpPr>
              <a:cxnSpLocks/>
            </p:cNvCxnSpPr>
            <p:nvPr/>
          </p:nvCxnSpPr>
          <p:spPr>
            <a:xfrm rot="818185">
              <a:off x="3577122" y="974838"/>
              <a:ext cx="1978620" cy="179293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2AD385A-EE97-43D7-BFE1-96D5498191CC}"/>
                </a:ext>
              </a:extLst>
            </p:cNvPr>
            <p:cNvCxnSpPr>
              <a:cxnSpLocks/>
            </p:cNvCxnSpPr>
            <p:nvPr/>
          </p:nvCxnSpPr>
          <p:spPr>
            <a:xfrm>
              <a:off x="4832110" y="897457"/>
              <a:ext cx="583850" cy="2490199"/>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66B0F09-5100-4140-9FFA-33F9C60FFF68}"/>
                </a:ext>
              </a:extLst>
            </p:cNvPr>
            <p:cNvCxnSpPr>
              <a:cxnSpLocks/>
            </p:cNvCxnSpPr>
            <p:nvPr/>
          </p:nvCxnSpPr>
          <p:spPr>
            <a:xfrm rot="3566366">
              <a:off x="4515316" y="1883936"/>
              <a:ext cx="2006697" cy="169299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FABE8A7-218A-4D8B-BB18-B0CD8ADDB7F3}"/>
                </a:ext>
              </a:extLst>
            </p:cNvPr>
            <p:cNvCxnSpPr>
              <a:cxnSpLocks/>
            </p:cNvCxnSpPr>
            <p:nvPr/>
          </p:nvCxnSpPr>
          <p:spPr>
            <a:xfrm flipH="1">
              <a:off x="4521695" y="3311390"/>
              <a:ext cx="2230598" cy="1509547"/>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5BAAF65-BA28-4E0C-8D57-EEDBB2F26F78}"/>
                </a:ext>
              </a:extLst>
            </p:cNvPr>
            <p:cNvCxnSpPr>
              <a:cxnSpLocks/>
            </p:cNvCxnSpPr>
            <p:nvPr/>
          </p:nvCxnSpPr>
          <p:spPr>
            <a:xfrm rot="4933019">
              <a:off x="4559097" y="2486931"/>
              <a:ext cx="2180175" cy="185854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D26AB26-BDF4-4CBD-943F-7A3D209E84A0}"/>
                </a:ext>
              </a:extLst>
            </p:cNvPr>
            <p:cNvCxnSpPr>
              <a:cxnSpLocks/>
            </p:cNvCxnSpPr>
            <p:nvPr/>
          </p:nvCxnSpPr>
          <p:spPr>
            <a:xfrm rot="7801148">
              <a:off x="4161931" y="3816794"/>
              <a:ext cx="2133031" cy="172929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A846B4A-DA1E-4FFF-8079-7395D26C55C6}"/>
                </a:ext>
              </a:extLst>
            </p:cNvPr>
            <p:cNvCxnSpPr>
              <a:cxnSpLocks/>
              <a:stCxn id="8" idx="5"/>
            </p:cNvCxnSpPr>
            <p:nvPr/>
          </p:nvCxnSpPr>
          <p:spPr>
            <a:xfrm rot="9381208">
              <a:off x="3667415" y="4350723"/>
              <a:ext cx="2064969" cy="1522979"/>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D4091E5-1522-4906-983E-BEF8D545D6EF}"/>
                </a:ext>
              </a:extLst>
            </p:cNvPr>
            <p:cNvCxnSpPr>
              <a:cxnSpLocks/>
              <a:endCxn id="6" idx="3"/>
            </p:cNvCxnSpPr>
            <p:nvPr/>
          </p:nvCxnSpPr>
          <p:spPr>
            <a:xfrm rot="10800000">
              <a:off x="3038967" y="4477360"/>
              <a:ext cx="1924512" cy="154974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47E3070-96A7-4EA8-B0EA-E75CBD703A40}"/>
                </a:ext>
              </a:extLst>
            </p:cNvPr>
            <p:cNvCxnSpPr>
              <a:cxnSpLocks/>
            </p:cNvCxnSpPr>
            <p:nvPr/>
          </p:nvCxnSpPr>
          <p:spPr>
            <a:xfrm rot="12223591">
              <a:off x="2281677" y="4261368"/>
              <a:ext cx="1990778" cy="165704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21AC318-C39F-4C9C-ABFC-AE00B9BB77B5}"/>
                </a:ext>
              </a:extLst>
            </p:cNvPr>
            <p:cNvCxnSpPr>
              <a:cxnSpLocks/>
            </p:cNvCxnSpPr>
            <p:nvPr/>
          </p:nvCxnSpPr>
          <p:spPr>
            <a:xfrm flipV="1">
              <a:off x="1802902" y="2715062"/>
              <a:ext cx="1088483" cy="248912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79A717C-73EC-4711-A16D-D5D7DDEBCB6D}"/>
                </a:ext>
              </a:extLst>
            </p:cNvPr>
            <p:cNvCxnSpPr>
              <a:cxnSpLocks/>
            </p:cNvCxnSpPr>
            <p:nvPr/>
          </p:nvCxnSpPr>
          <p:spPr>
            <a:xfrm rot="13196692">
              <a:off x="1783878" y="3728107"/>
              <a:ext cx="1818405" cy="1860626"/>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2658140-625C-41AE-B4BE-79BA5E90ACEE}"/>
                </a:ext>
              </a:extLst>
            </p:cNvPr>
            <p:cNvCxnSpPr>
              <a:cxnSpLocks/>
            </p:cNvCxnSpPr>
            <p:nvPr/>
          </p:nvCxnSpPr>
          <p:spPr>
            <a:xfrm flipV="1">
              <a:off x="1260837" y="2135384"/>
              <a:ext cx="2196469" cy="1959021"/>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DED8AFB0-E65D-4617-AC87-95A05735F891}"/>
                </a:ext>
              </a:extLst>
            </p:cNvPr>
            <p:cNvCxnSpPr>
              <a:cxnSpLocks/>
            </p:cNvCxnSpPr>
            <p:nvPr/>
          </p:nvCxnSpPr>
          <p:spPr>
            <a:xfrm>
              <a:off x="1908824" y="1725662"/>
              <a:ext cx="2533309" cy="45204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CC5D8A0-5A59-4182-9308-D52C30A5CFBE}"/>
                </a:ext>
              </a:extLst>
            </p:cNvPr>
            <p:cNvCxnSpPr>
              <a:cxnSpLocks/>
            </p:cNvCxnSpPr>
            <p:nvPr/>
          </p:nvCxnSpPr>
          <p:spPr>
            <a:xfrm rot="18404951">
              <a:off x="1511909" y="1657363"/>
              <a:ext cx="2117335" cy="157074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6D6B308-C355-4313-8D43-2E5DCFD83B5C}"/>
                </a:ext>
              </a:extLst>
            </p:cNvPr>
            <p:cNvCxnSpPr>
              <a:cxnSpLocks/>
              <a:endCxn id="6" idx="7"/>
            </p:cNvCxnSpPr>
            <p:nvPr/>
          </p:nvCxnSpPr>
          <p:spPr>
            <a:xfrm>
              <a:off x="2738759" y="1068518"/>
              <a:ext cx="2220367" cy="146868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44E4F19D-3755-46E8-A9E9-787A326D3F9C}"/>
                </a:ext>
              </a:extLst>
            </p:cNvPr>
            <p:cNvSpPr txBox="1"/>
            <p:nvPr/>
          </p:nvSpPr>
          <p:spPr>
            <a:xfrm>
              <a:off x="4395267" y="1081333"/>
              <a:ext cx="483655" cy="369332"/>
            </a:xfrm>
            <a:prstGeom prst="rect">
              <a:avLst/>
            </a:prstGeom>
            <a:noFill/>
          </p:spPr>
          <p:txBody>
            <a:bodyPr wrap="square" rtlCol="0">
              <a:spAutoFit/>
            </a:bodyPr>
            <a:lstStyle/>
            <a:p>
              <a:r>
                <a:rPr lang="en-US" dirty="0"/>
                <a:t>1</a:t>
              </a:r>
            </a:p>
          </p:txBody>
        </p:sp>
        <p:sp>
          <p:nvSpPr>
            <p:cNvPr id="141" name="TextBox 140">
              <a:extLst>
                <a:ext uri="{FF2B5EF4-FFF2-40B4-BE49-F238E27FC236}">
                  <a16:creationId xmlns:a16="http://schemas.microsoft.com/office/drawing/2014/main" id="{4160EA4C-B8C5-488B-A261-64B903CD5C50}"/>
                </a:ext>
              </a:extLst>
            </p:cNvPr>
            <p:cNvSpPr txBox="1"/>
            <p:nvPr/>
          </p:nvSpPr>
          <p:spPr>
            <a:xfrm>
              <a:off x="5165529" y="1376332"/>
              <a:ext cx="483655" cy="369332"/>
            </a:xfrm>
            <a:prstGeom prst="rect">
              <a:avLst/>
            </a:prstGeom>
            <a:noFill/>
          </p:spPr>
          <p:txBody>
            <a:bodyPr wrap="square" rtlCol="0">
              <a:spAutoFit/>
            </a:bodyPr>
            <a:lstStyle/>
            <a:p>
              <a:r>
                <a:rPr lang="en-US" dirty="0"/>
                <a:t>2</a:t>
              </a:r>
            </a:p>
          </p:txBody>
        </p:sp>
        <p:sp>
          <p:nvSpPr>
            <p:cNvPr id="142" name="TextBox 141">
              <a:extLst>
                <a:ext uri="{FF2B5EF4-FFF2-40B4-BE49-F238E27FC236}">
                  <a16:creationId xmlns:a16="http://schemas.microsoft.com/office/drawing/2014/main" id="{ACE48A14-D5C4-41FD-8BA4-C67F04C2E2B6}"/>
                </a:ext>
              </a:extLst>
            </p:cNvPr>
            <p:cNvSpPr txBox="1"/>
            <p:nvPr/>
          </p:nvSpPr>
          <p:spPr>
            <a:xfrm>
              <a:off x="5825889" y="1894363"/>
              <a:ext cx="483655" cy="369332"/>
            </a:xfrm>
            <a:prstGeom prst="rect">
              <a:avLst/>
            </a:prstGeom>
            <a:noFill/>
          </p:spPr>
          <p:txBody>
            <a:bodyPr wrap="square" rtlCol="0">
              <a:spAutoFit/>
            </a:bodyPr>
            <a:lstStyle/>
            <a:p>
              <a:r>
                <a:rPr lang="en-US" dirty="0"/>
                <a:t>3</a:t>
              </a:r>
            </a:p>
          </p:txBody>
        </p:sp>
        <p:sp>
          <p:nvSpPr>
            <p:cNvPr id="143" name="TextBox 142">
              <a:extLst>
                <a:ext uri="{FF2B5EF4-FFF2-40B4-BE49-F238E27FC236}">
                  <a16:creationId xmlns:a16="http://schemas.microsoft.com/office/drawing/2014/main" id="{FF31E413-F608-4C96-A194-EF48E13D0C05}"/>
                </a:ext>
              </a:extLst>
            </p:cNvPr>
            <p:cNvSpPr txBox="1"/>
            <p:nvPr/>
          </p:nvSpPr>
          <p:spPr>
            <a:xfrm>
              <a:off x="6152277" y="2894819"/>
              <a:ext cx="483655" cy="369332"/>
            </a:xfrm>
            <a:prstGeom prst="rect">
              <a:avLst/>
            </a:prstGeom>
            <a:noFill/>
          </p:spPr>
          <p:txBody>
            <a:bodyPr wrap="square" rtlCol="0">
              <a:spAutoFit/>
            </a:bodyPr>
            <a:lstStyle/>
            <a:p>
              <a:r>
                <a:rPr lang="en-US" dirty="0"/>
                <a:t>4</a:t>
              </a:r>
            </a:p>
          </p:txBody>
        </p:sp>
        <p:sp>
          <p:nvSpPr>
            <p:cNvPr id="144" name="TextBox 143">
              <a:extLst>
                <a:ext uri="{FF2B5EF4-FFF2-40B4-BE49-F238E27FC236}">
                  <a16:creationId xmlns:a16="http://schemas.microsoft.com/office/drawing/2014/main" id="{993DB16B-4517-4DC3-A61B-0F962CF8B5B9}"/>
                </a:ext>
              </a:extLst>
            </p:cNvPr>
            <p:cNvSpPr txBox="1"/>
            <p:nvPr/>
          </p:nvSpPr>
          <p:spPr>
            <a:xfrm>
              <a:off x="6150099" y="3851393"/>
              <a:ext cx="483655" cy="369332"/>
            </a:xfrm>
            <a:prstGeom prst="rect">
              <a:avLst/>
            </a:prstGeom>
            <a:noFill/>
          </p:spPr>
          <p:txBody>
            <a:bodyPr wrap="square" rtlCol="0">
              <a:spAutoFit/>
            </a:bodyPr>
            <a:lstStyle/>
            <a:p>
              <a:r>
                <a:rPr lang="en-US" dirty="0"/>
                <a:t>5</a:t>
              </a:r>
            </a:p>
          </p:txBody>
        </p:sp>
        <p:sp>
          <p:nvSpPr>
            <p:cNvPr id="6" name="Oval 5">
              <a:extLst>
                <a:ext uri="{FF2B5EF4-FFF2-40B4-BE49-F238E27FC236}">
                  <a16:creationId xmlns:a16="http://schemas.microsoft.com/office/drawing/2014/main" id="{686BFD46-BAF5-4DDB-BDB7-2D3E3137E45B}"/>
                </a:ext>
              </a:extLst>
            </p:cNvPr>
            <p:cNvSpPr/>
            <p:nvPr/>
          </p:nvSpPr>
          <p:spPr>
            <a:xfrm>
              <a:off x="2641289" y="2135384"/>
              <a:ext cx="2715515" cy="2743795"/>
            </a:xfrm>
            <a:prstGeom prst="ellipse">
              <a:avLst/>
            </a:prstGeom>
            <a:noFill/>
            <a:ln w="7620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Shape 8">
            <a:extLst>
              <a:ext uri="{FF2B5EF4-FFF2-40B4-BE49-F238E27FC236}">
                <a16:creationId xmlns:a16="http://schemas.microsoft.com/office/drawing/2014/main" id="{FEE31D80-591A-45AC-8FA7-84FD0E617111}"/>
              </a:ext>
            </a:extLst>
          </p:cNvPr>
          <p:cNvSpPr/>
          <p:nvPr/>
        </p:nvSpPr>
        <p:spPr>
          <a:xfrm rot="4178494">
            <a:off x="4876975" y="3015396"/>
            <a:ext cx="701819" cy="1770195"/>
          </a:xfrm>
          <a:custGeom>
            <a:avLst/>
            <a:gdLst>
              <a:gd name="connsiteX0" fmla="*/ 0 w 872197"/>
              <a:gd name="connsiteY0" fmla="*/ 0 h 1223890"/>
              <a:gd name="connsiteX1" fmla="*/ 548640 w 872197"/>
              <a:gd name="connsiteY1" fmla="*/ 0 h 1223890"/>
              <a:gd name="connsiteX2" fmla="*/ 872197 w 872197"/>
              <a:gd name="connsiteY2" fmla="*/ 1223890 h 1223890"/>
              <a:gd name="connsiteX3" fmla="*/ 0 w 872197"/>
              <a:gd name="connsiteY3" fmla="*/ 0 h 1223890"/>
              <a:gd name="connsiteX0" fmla="*/ 0 w 872197"/>
              <a:gd name="connsiteY0" fmla="*/ 546305 h 1770195"/>
              <a:gd name="connsiteX1" fmla="*/ 451258 w 872197"/>
              <a:gd name="connsiteY1" fmla="*/ 0 h 1770195"/>
              <a:gd name="connsiteX2" fmla="*/ 872197 w 872197"/>
              <a:gd name="connsiteY2" fmla="*/ 1770195 h 1770195"/>
              <a:gd name="connsiteX3" fmla="*/ 0 w 872197"/>
              <a:gd name="connsiteY3" fmla="*/ 546305 h 1770195"/>
              <a:gd name="connsiteX0" fmla="*/ 0 w 701819"/>
              <a:gd name="connsiteY0" fmla="*/ 774582 h 1770195"/>
              <a:gd name="connsiteX1" fmla="*/ 280880 w 701819"/>
              <a:gd name="connsiteY1" fmla="*/ 0 h 1770195"/>
              <a:gd name="connsiteX2" fmla="*/ 701819 w 701819"/>
              <a:gd name="connsiteY2" fmla="*/ 1770195 h 1770195"/>
              <a:gd name="connsiteX3" fmla="*/ 0 w 701819"/>
              <a:gd name="connsiteY3" fmla="*/ 774582 h 1770195"/>
            </a:gdLst>
            <a:ahLst/>
            <a:cxnLst>
              <a:cxn ang="0">
                <a:pos x="connsiteX0" y="connsiteY0"/>
              </a:cxn>
              <a:cxn ang="0">
                <a:pos x="connsiteX1" y="connsiteY1"/>
              </a:cxn>
              <a:cxn ang="0">
                <a:pos x="connsiteX2" y="connsiteY2"/>
              </a:cxn>
              <a:cxn ang="0">
                <a:pos x="connsiteX3" y="connsiteY3"/>
              </a:cxn>
            </a:cxnLst>
            <a:rect l="l" t="t" r="r" b="b"/>
            <a:pathLst>
              <a:path w="701819" h="1770195">
                <a:moveTo>
                  <a:pt x="0" y="774582"/>
                </a:moveTo>
                <a:lnTo>
                  <a:pt x="280880" y="0"/>
                </a:lnTo>
                <a:lnTo>
                  <a:pt x="701819" y="1770195"/>
                </a:lnTo>
                <a:lnTo>
                  <a:pt x="0" y="77458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0E7F207-7F27-4336-90AB-3AE4499C565A}"/>
              </a:ext>
            </a:extLst>
          </p:cNvPr>
          <p:cNvSpPr/>
          <p:nvPr/>
        </p:nvSpPr>
        <p:spPr>
          <a:xfrm rot="1429124">
            <a:off x="4355379" y="1853043"/>
            <a:ext cx="802516" cy="1299601"/>
          </a:xfrm>
          <a:custGeom>
            <a:avLst/>
            <a:gdLst>
              <a:gd name="connsiteX0" fmla="*/ 0 w 872197"/>
              <a:gd name="connsiteY0" fmla="*/ 0 h 1223890"/>
              <a:gd name="connsiteX1" fmla="*/ 548640 w 872197"/>
              <a:gd name="connsiteY1" fmla="*/ 0 h 1223890"/>
              <a:gd name="connsiteX2" fmla="*/ 872197 w 872197"/>
              <a:gd name="connsiteY2" fmla="*/ 1223890 h 1223890"/>
              <a:gd name="connsiteX3" fmla="*/ 0 w 872197"/>
              <a:gd name="connsiteY3" fmla="*/ 0 h 1223890"/>
              <a:gd name="connsiteX0" fmla="*/ 0 w 802516"/>
              <a:gd name="connsiteY0" fmla="*/ 123015 h 1223890"/>
              <a:gd name="connsiteX1" fmla="*/ 478959 w 802516"/>
              <a:gd name="connsiteY1" fmla="*/ 0 h 1223890"/>
              <a:gd name="connsiteX2" fmla="*/ 802516 w 802516"/>
              <a:gd name="connsiteY2" fmla="*/ 1223890 h 1223890"/>
              <a:gd name="connsiteX3" fmla="*/ 0 w 802516"/>
              <a:gd name="connsiteY3" fmla="*/ 123015 h 1223890"/>
              <a:gd name="connsiteX0" fmla="*/ 0 w 802516"/>
              <a:gd name="connsiteY0" fmla="*/ 198726 h 1299601"/>
              <a:gd name="connsiteX1" fmla="*/ 476292 w 802516"/>
              <a:gd name="connsiteY1" fmla="*/ 0 h 1299601"/>
              <a:gd name="connsiteX2" fmla="*/ 802516 w 802516"/>
              <a:gd name="connsiteY2" fmla="*/ 1299601 h 1299601"/>
              <a:gd name="connsiteX3" fmla="*/ 0 w 802516"/>
              <a:gd name="connsiteY3" fmla="*/ 198726 h 1299601"/>
            </a:gdLst>
            <a:ahLst/>
            <a:cxnLst>
              <a:cxn ang="0">
                <a:pos x="connsiteX0" y="connsiteY0"/>
              </a:cxn>
              <a:cxn ang="0">
                <a:pos x="connsiteX1" y="connsiteY1"/>
              </a:cxn>
              <a:cxn ang="0">
                <a:pos x="connsiteX2" y="connsiteY2"/>
              </a:cxn>
              <a:cxn ang="0">
                <a:pos x="connsiteX3" y="connsiteY3"/>
              </a:cxn>
            </a:cxnLst>
            <a:rect l="l" t="t" r="r" b="b"/>
            <a:pathLst>
              <a:path w="802516" h="1299601">
                <a:moveTo>
                  <a:pt x="0" y="198726"/>
                </a:moveTo>
                <a:lnTo>
                  <a:pt x="476292" y="0"/>
                </a:lnTo>
                <a:lnTo>
                  <a:pt x="802516" y="1299601"/>
                </a:lnTo>
                <a:lnTo>
                  <a:pt x="0" y="19872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0525E45-D42A-48F6-BB16-6200C6529294}"/>
              </a:ext>
            </a:extLst>
          </p:cNvPr>
          <p:cNvSpPr/>
          <p:nvPr/>
        </p:nvSpPr>
        <p:spPr>
          <a:xfrm rot="2764860">
            <a:off x="4756528" y="2387002"/>
            <a:ext cx="738964" cy="1432184"/>
          </a:xfrm>
          <a:custGeom>
            <a:avLst/>
            <a:gdLst>
              <a:gd name="connsiteX0" fmla="*/ 0 w 872197"/>
              <a:gd name="connsiteY0" fmla="*/ 0 h 1223890"/>
              <a:gd name="connsiteX1" fmla="*/ 548640 w 872197"/>
              <a:gd name="connsiteY1" fmla="*/ 0 h 1223890"/>
              <a:gd name="connsiteX2" fmla="*/ 872197 w 872197"/>
              <a:gd name="connsiteY2" fmla="*/ 1223890 h 1223890"/>
              <a:gd name="connsiteX3" fmla="*/ 0 w 872197"/>
              <a:gd name="connsiteY3" fmla="*/ 0 h 1223890"/>
              <a:gd name="connsiteX0" fmla="*/ 0 w 872197"/>
              <a:gd name="connsiteY0" fmla="*/ 208294 h 1432184"/>
              <a:gd name="connsiteX1" fmla="*/ 514863 w 872197"/>
              <a:gd name="connsiteY1" fmla="*/ 0 h 1432184"/>
              <a:gd name="connsiteX2" fmla="*/ 872197 w 872197"/>
              <a:gd name="connsiteY2" fmla="*/ 1432184 h 1432184"/>
              <a:gd name="connsiteX3" fmla="*/ 0 w 872197"/>
              <a:gd name="connsiteY3" fmla="*/ 208294 h 1432184"/>
              <a:gd name="connsiteX0" fmla="*/ 0 w 768237"/>
              <a:gd name="connsiteY0" fmla="*/ 445112 h 1432184"/>
              <a:gd name="connsiteX1" fmla="*/ 410903 w 768237"/>
              <a:gd name="connsiteY1" fmla="*/ 0 h 1432184"/>
              <a:gd name="connsiteX2" fmla="*/ 768237 w 768237"/>
              <a:gd name="connsiteY2" fmla="*/ 1432184 h 1432184"/>
              <a:gd name="connsiteX3" fmla="*/ 0 w 768237"/>
              <a:gd name="connsiteY3" fmla="*/ 445112 h 1432184"/>
              <a:gd name="connsiteX0" fmla="*/ 0 w 738964"/>
              <a:gd name="connsiteY0" fmla="*/ 414712 h 1432184"/>
              <a:gd name="connsiteX1" fmla="*/ 381630 w 738964"/>
              <a:gd name="connsiteY1" fmla="*/ 0 h 1432184"/>
              <a:gd name="connsiteX2" fmla="*/ 738964 w 738964"/>
              <a:gd name="connsiteY2" fmla="*/ 1432184 h 1432184"/>
              <a:gd name="connsiteX3" fmla="*/ 0 w 738964"/>
              <a:gd name="connsiteY3" fmla="*/ 414712 h 1432184"/>
            </a:gdLst>
            <a:ahLst/>
            <a:cxnLst>
              <a:cxn ang="0">
                <a:pos x="connsiteX0" y="connsiteY0"/>
              </a:cxn>
              <a:cxn ang="0">
                <a:pos x="connsiteX1" y="connsiteY1"/>
              </a:cxn>
              <a:cxn ang="0">
                <a:pos x="connsiteX2" y="connsiteY2"/>
              </a:cxn>
              <a:cxn ang="0">
                <a:pos x="connsiteX3" y="connsiteY3"/>
              </a:cxn>
            </a:cxnLst>
            <a:rect l="l" t="t" r="r" b="b"/>
            <a:pathLst>
              <a:path w="738964" h="1432184">
                <a:moveTo>
                  <a:pt x="0" y="414712"/>
                </a:moveTo>
                <a:lnTo>
                  <a:pt x="381630" y="0"/>
                </a:lnTo>
                <a:lnTo>
                  <a:pt x="738964" y="1432184"/>
                </a:lnTo>
                <a:lnTo>
                  <a:pt x="0" y="41471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08489C6-D21F-4F4D-87EC-6E9F6E08CCFE}"/>
              </a:ext>
            </a:extLst>
          </p:cNvPr>
          <p:cNvSpPr/>
          <p:nvPr/>
        </p:nvSpPr>
        <p:spPr>
          <a:xfrm>
            <a:off x="3880332" y="1742050"/>
            <a:ext cx="872197" cy="1223890"/>
          </a:xfrm>
          <a:custGeom>
            <a:avLst/>
            <a:gdLst>
              <a:gd name="connsiteX0" fmla="*/ 0 w 872197"/>
              <a:gd name="connsiteY0" fmla="*/ 0 h 1223890"/>
              <a:gd name="connsiteX1" fmla="*/ 548640 w 872197"/>
              <a:gd name="connsiteY1" fmla="*/ 0 h 1223890"/>
              <a:gd name="connsiteX2" fmla="*/ 872197 w 872197"/>
              <a:gd name="connsiteY2" fmla="*/ 1223890 h 1223890"/>
              <a:gd name="connsiteX3" fmla="*/ 0 w 872197"/>
              <a:gd name="connsiteY3" fmla="*/ 0 h 1223890"/>
            </a:gdLst>
            <a:ahLst/>
            <a:cxnLst>
              <a:cxn ang="0">
                <a:pos x="connsiteX0" y="connsiteY0"/>
              </a:cxn>
              <a:cxn ang="0">
                <a:pos x="connsiteX1" y="connsiteY1"/>
              </a:cxn>
              <a:cxn ang="0">
                <a:pos x="connsiteX2" y="connsiteY2"/>
              </a:cxn>
              <a:cxn ang="0">
                <a:pos x="connsiteX3" y="connsiteY3"/>
              </a:cxn>
            </a:cxnLst>
            <a:rect l="l" t="t" r="r" b="b"/>
            <a:pathLst>
              <a:path w="872197" h="1223890">
                <a:moveTo>
                  <a:pt x="0" y="0"/>
                </a:moveTo>
                <a:lnTo>
                  <a:pt x="548640" y="0"/>
                </a:lnTo>
                <a:lnTo>
                  <a:pt x="872197" y="122389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C3EE63A4-8EB0-40AD-9AE0-EE164D10C748}"/>
              </a:ext>
            </a:extLst>
          </p:cNvPr>
          <p:cNvSpPr/>
          <p:nvPr/>
        </p:nvSpPr>
        <p:spPr>
          <a:xfrm rot="5620054">
            <a:off x="4842987" y="3826635"/>
            <a:ext cx="456025" cy="1751069"/>
          </a:xfrm>
          <a:custGeom>
            <a:avLst/>
            <a:gdLst>
              <a:gd name="connsiteX0" fmla="*/ 0 w 872197"/>
              <a:gd name="connsiteY0" fmla="*/ 0 h 1223890"/>
              <a:gd name="connsiteX1" fmla="*/ 548640 w 872197"/>
              <a:gd name="connsiteY1" fmla="*/ 0 h 1223890"/>
              <a:gd name="connsiteX2" fmla="*/ 872197 w 872197"/>
              <a:gd name="connsiteY2" fmla="*/ 1223890 h 1223890"/>
              <a:gd name="connsiteX3" fmla="*/ 0 w 872197"/>
              <a:gd name="connsiteY3" fmla="*/ 0 h 1223890"/>
              <a:gd name="connsiteX0" fmla="*/ 0 w 872197"/>
              <a:gd name="connsiteY0" fmla="*/ 527179 h 1751069"/>
              <a:gd name="connsiteX1" fmla="*/ 416172 w 872197"/>
              <a:gd name="connsiteY1" fmla="*/ 0 h 1751069"/>
              <a:gd name="connsiteX2" fmla="*/ 872197 w 872197"/>
              <a:gd name="connsiteY2" fmla="*/ 1751069 h 1751069"/>
              <a:gd name="connsiteX3" fmla="*/ 0 w 872197"/>
              <a:gd name="connsiteY3" fmla="*/ 527179 h 1751069"/>
              <a:gd name="connsiteX0" fmla="*/ 52688 w 456025"/>
              <a:gd name="connsiteY0" fmla="*/ 1244242 h 1751069"/>
              <a:gd name="connsiteX1" fmla="*/ 0 w 456025"/>
              <a:gd name="connsiteY1" fmla="*/ 0 h 1751069"/>
              <a:gd name="connsiteX2" fmla="*/ 456025 w 456025"/>
              <a:gd name="connsiteY2" fmla="*/ 1751069 h 1751069"/>
              <a:gd name="connsiteX3" fmla="*/ 52688 w 456025"/>
              <a:gd name="connsiteY3" fmla="*/ 1244242 h 1751069"/>
              <a:gd name="connsiteX0" fmla="*/ 113342 w 456025"/>
              <a:gd name="connsiteY0" fmla="*/ 1310838 h 1751069"/>
              <a:gd name="connsiteX1" fmla="*/ 0 w 456025"/>
              <a:gd name="connsiteY1" fmla="*/ 0 h 1751069"/>
              <a:gd name="connsiteX2" fmla="*/ 456025 w 456025"/>
              <a:gd name="connsiteY2" fmla="*/ 1751069 h 1751069"/>
              <a:gd name="connsiteX3" fmla="*/ 113342 w 456025"/>
              <a:gd name="connsiteY3" fmla="*/ 1310838 h 1751069"/>
              <a:gd name="connsiteX0" fmla="*/ 96604 w 456025"/>
              <a:gd name="connsiteY0" fmla="*/ 1269621 h 1751069"/>
              <a:gd name="connsiteX1" fmla="*/ 0 w 456025"/>
              <a:gd name="connsiteY1" fmla="*/ 0 h 1751069"/>
              <a:gd name="connsiteX2" fmla="*/ 456025 w 456025"/>
              <a:gd name="connsiteY2" fmla="*/ 1751069 h 1751069"/>
              <a:gd name="connsiteX3" fmla="*/ 96604 w 456025"/>
              <a:gd name="connsiteY3" fmla="*/ 1269621 h 1751069"/>
            </a:gdLst>
            <a:ahLst/>
            <a:cxnLst>
              <a:cxn ang="0">
                <a:pos x="connsiteX0" y="connsiteY0"/>
              </a:cxn>
              <a:cxn ang="0">
                <a:pos x="connsiteX1" y="connsiteY1"/>
              </a:cxn>
              <a:cxn ang="0">
                <a:pos x="connsiteX2" y="connsiteY2"/>
              </a:cxn>
              <a:cxn ang="0">
                <a:pos x="connsiteX3" y="connsiteY3"/>
              </a:cxn>
            </a:cxnLst>
            <a:rect l="l" t="t" r="r" b="b"/>
            <a:pathLst>
              <a:path w="456025" h="1751069">
                <a:moveTo>
                  <a:pt x="96604" y="1269621"/>
                </a:moveTo>
                <a:lnTo>
                  <a:pt x="0" y="0"/>
                </a:lnTo>
                <a:lnTo>
                  <a:pt x="456025" y="1751069"/>
                </a:lnTo>
                <a:lnTo>
                  <a:pt x="96604" y="126962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FB82C7C-42BD-4AC2-BB59-82FC174AFE14}"/>
              </a:ext>
            </a:extLst>
          </p:cNvPr>
          <p:cNvCxnSpPr>
            <a:cxnSpLocks/>
          </p:cNvCxnSpPr>
          <p:nvPr/>
        </p:nvCxnSpPr>
        <p:spPr>
          <a:xfrm>
            <a:off x="3442535" y="948584"/>
            <a:ext cx="23222" cy="2301639"/>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124521F-33AB-4005-8223-DB3928106F2D}"/>
              </a:ext>
            </a:extLst>
          </p:cNvPr>
          <p:cNvCxnSpPr/>
          <p:nvPr/>
        </p:nvCxnSpPr>
        <p:spPr>
          <a:xfrm>
            <a:off x="3477816" y="4092211"/>
            <a:ext cx="23222" cy="2301639"/>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DF68EB24-B6BB-45AB-8213-0B94C8A75E5B}"/>
              </a:ext>
            </a:extLst>
          </p:cNvPr>
          <p:cNvGrpSpPr/>
          <p:nvPr/>
        </p:nvGrpSpPr>
        <p:grpSpPr>
          <a:xfrm>
            <a:off x="3441118" y="2086064"/>
            <a:ext cx="7801609" cy="3736559"/>
            <a:chOff x="3441118" y="2086064"/>
            <a:chExt cx="7801609" cy="3736559"/>
          </a:xfrm>
        </p:grpSpPr>
        <p:sp>
          <p:nvSpPr>
            <p:cNvPr id="76" name="Oval 75">
              <a:extLst>
                <a:ext uri="{FF2B5EF4-FFF2-40B4-BE49-F238E27FC236}">
                  <a16:creationId xmlns:a16="http://schemas.microsoft.com/office/drawing/2014/main" id="{EDD3A2F5-3FC8-408F-B411-6424668285CE}"/>
                </a:ext>
              </a:extLst>
            </p:cNvPr>
            <p:cNvSpPr/>
            <p:nvPr/>
          </p:nvSpPr>
          <p:spPr>
            <a:xfrm>
              <a:off x="5114480" y="3001012"/>
              <a:ext cx="128115" cy="11510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A94916FB-8048-4A5A-89E1-57A22F1694ED}"/>
                </a:ext>
              </a:extLst>
            </p:cNvPr>
            <p:cNvGrpSpPr/>
            <p:nvPr/>
          </p:nvGrpSpPr>
          <p:grpSpPr>
            <a:xfrm>
              <a:off x="3441118" y="2086064"/>
              <a:ext cx="1874051" cy="2626622"/>
              <a:chOff x="3441118" y="2086064"/>
              <a:chExt cx="1874051" cy="2626622"/>
            </a:xfrm>
          </p:grpSpPr>
          <p:sp>
            <p:nvSpPr>
              <p:cNvPr id="12" name="Oval 11">
                <a:extLst>
                  <a:ext uri="{FF2B5EF4-FFF2-40B4-BE49-F238E27FC236}">
                    <a16:creationId xmlns:a16="http://schemas.microsoft.com/office/drawing/2014/main" id="{45FB34CA-2042-43F6-B72F-9EB57BBEB87B}"/>
                  </a:ext>
                </a:extLst>
              </p:cNvPr>
              <p:cNvSpPr/>
              <p:nvPr/>
            </p:nvSpPr>
            <p:spPr>
              <a:xfrm>
                <a:off x="4271847" y="2086064"/>
                <a:ext cx="128115" cy="11510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2E61EC9D-4CE8-413B-B84E-2AD54F4E80F6}"/>
                  </a:ext>
                </a:extLst>
              </p:cNvPr>
              <p:cNvSpPr/>
              <p:nvPr/>
            </p:nvSpPr>
            <p:spPr>
              <a:xfrm>
                <a:off x="4766138" y="2347867"/>
                <a:ext cx="128115" cy="11510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4F067F54-81DC-4E80-BE36-55440412CC56}"/>
                  </a:ext>
                </a:extLst>
              </p:cNvPr>
              <p:cNvSpPr/>
              <p:nvPr/>
            </p:nvSpPr>
            <p:spPr>
              <a:xfrm>
                <a:off x="5187054" y="3770266"/>
                <a:ext cx="128115" cy="11510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E53E193E-A225-4A42-925E-FE446B4E3812}"/>
                  </a:ext>
                </a:extLst>
              </p:cNvPr>
              <p:cNvSpPr/>
              <p:nvPr/>
            </p:nvSpPr>
            <p:spPr>
              <a:xfrm>
                <a:off x="4693565" y="4597585"/>
                <a:ext cx="128115" cy="115101"/>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a:extLst>
                  <a:ext uri="{FF2B5EF4-FFF2-40B4-BE49-F238E27FC236}">
                    <a16:creationId xmlns:a16="http://schemas.microsoft.com/office/drawing/2014/main" id="{602FF509-0F44-4EFD-83E4-A5F72DDB3EB2}"/>
                  </a:ext>
                </a:extLst>
              </p:cNvPr>
              <p:cNvCxnSpPr>
                <a:cxnSpLocks/>
                <a:endCxn id="12" idx="2"/>
              </p:cNvCxnSpPr>
              <p:nvPr/>
            </p:nvCxnSpPr>
            <p:spPr>
              <a:xfrm>
                <a:off x="3464648" y="2143615"/>
                <a:ext cx="807199"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3A7816F9-463A-43D3-B057-50F644C14789}"/>
                  </a:ext>
                </a:extLst>
              </p:cNvPr>
              <p:cNvCxnSpPr>
                <a:cxnSpLocks/>
              </p:cNvCxnSpPr>
              <p:nvPr/>
            </p:nvCxnSpPr>
            <p:spPr>
              <a:xfrm flipV="1">
                <a:off x="3441118" y="2420889"/>
                <a:ext cx="1311411" cy="12061"/>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2E6C0BC4-1ED5-4B9C-A80F-2491F7261B06}"/>
                  </a:ext>
                </a:extLst>
              </p:cNvPr>
              <p:cNvCxnSpPr>
                <a:cxnSpLocks/>
              </p:cNvCxnSpPr>
              <p:nvPr/>
            </p:nvCxnSpPr>
            <p:spPr>
              <a:xfrm flipV="1">
                <a:off x="3464648" y="3050382"/>
                <a:ext cx="1668168" cy="14359"/>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A22EACC1-4FED-4DF1-B7E1-4A7CBF2059A7}"/>
                  </a:ext>
                </a:extLst>
              </p:cNvPr>
              <p:cNvCxnSpPr>
                <a:cxnSpLocks/>
              </p:cNvCxnSpPr>
              <p:nvPr/>
            </p:nvCxnSpPr>
            <p:spPr>
              <a:xfrm flipV="1">
                <a:off x="3509172" y="3833972"/>
                <a:ext cx="1698014" cy="6175"/>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A91F33D1-E685-4155-B4A0-857AC37592B0}"/>
                  </a:ext>
                </a:extLst>
              </p:cNvPr>
              <p:cNvCxnSpPr>
                <a:cxnSpLocks/>
              </p:cNvCxnSpPr>
              <p:nvPr/>
            </p:nvCxnSpPr>
            <p:spPr>
              <a:xfrm>
                <a:off x="3500042" y="4668461"/>
                <a:ext cx="1209064" cy="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54C80B8D-7A6E-46AE-81D9-EC5B32D1356D}"/>
                </a:ext>
              </a:extLst>
            </p:cNvPr>
            <p:cNvSpPr txBox="1"/>
            <p:nvPr/>
          </p:nvSpPr>
          <p:spPr>
            <a:xfrm>
              <a:off x="7289146" y="3329633"/>
              <a:ext cx="3953581" cy="2492990"/>
            </a:xfrm>
            <a:prstGeom prst="rect">
              <a:avLst/>
            </a:prstGeom>
            <a:noFill/>
          </p:spPr>
          <p:txBody>
            <a:bodyPr wrap="square" rtlCol="0">
              <a:spAutoFit/>
            </a:bodyPr>
            <a:lstStyle/>
            <a:p>
              <a:r>
                <a:rPr lang="en-US" sz="2400" b="1" dirty="0"/>
                <a:t>Estimated Moment Arms:</a:t>
              </a:r>
            </a:p>
            <a:p>
              <a:endParaRPr lang="en-US" sz="1200" dirty="0"/>
            </a:p>
            <a:p>
              <a:r>
                <a:rPr lang="en-US" sz="2400" dirty="0"/>
                <a:t>Compartment </a:t>
              </a:r>
              <a:r>
                <a:rPr lang="en-US" sz="2400" baseline="-25000" dirty="0"/>
                <a:t>1</a:t>
              </a:r>
              <a:r>
                <a:rPr lang="en-US" sz="2400" dirty="0"/>
                <a:t>  =  </a:t>
              </a:r>
              <a:r>
                <a:rPr lang="en-US" sz="2400" dirty="0">
                  <a:solidFill>
                    <a:srgbClr val="7030A0"/>
                  </a:solidFill>
                </a:rPr>
                <a:t>0.16 m</a:t>
              </a:r>
            </a:p>
            <a:p>
              <a:r>
                <a:rPr lang="en-US" sz="2400" dirty="0"/>
                <a:t>Compartment </a:t>
              </a:r>
              <a:r>
                <a:rPr lang="en-US" sz="2400" baseline="-25000" dirty="0"/>
                <a:t>2</a:t>
              </a:r>
              <a:r>
                <a:rPr lang="en-US" sz="2400" dirty="0"/>
                <a:t>  =  </a:t>
              </a:r>
              <a:r>
                <a:rPr lang="en-US" sz="2400" dirty="0">
                  <a:solidFill>
                    <a:srgbClr val="7030A0"/>
                  </a:solidFill>
                </a:rPr>
                <a:t>0.25 m</a:t>
              </a:r>
              <a:r>
                <a:rPr lang="en-US" sz="2400" dirty="0"/>
                <a:t>  </a:t>
              </a:r>
            </a:p>
            <a:p>
              <a:r>
                <a:rPr lang="en-US" sz="2400" dirty="0"/>
                <a:t>Compartment </a:t>
              </a:r>
              <a:r>
                <a:rPr lang="en-US" sz="2400" baseline="-25000" dirty="0"/>
                <a:t>3</a:t>
              </a:r>
              <a:r>
                <a:rPr lang="en-US" sz="2400" dirty="0"/>
                <a:t>  =  </a:t>
              </a:r>
              <a:r>
                <a:rPr lang="en-US" sz="2400" dirty="0">
                  <a:solidFill>
                    <a:srgbClr val="7030A0"/>
                  </a:solidFill>
                </a:rPr>
                <a:t>0.31 m</a:t>
              </a:r>
            </a:p>
            <a:p>
              <a:r>
                <a:rPr lang="en-US" sz="2400" dirty="0"/>
                <a:t>Compartment </a:t>
              </a:r>
              <a:r>
                <a:rPr lang="en-US" sz="2400" baseline="-25000" dirty="0"/>
                <a:t>4</a:t>
              </a:r>
              <a:r>
                <a:rPr lang="en-US" sz="2400" dirty="0"/>
                <a:t>  =  </a:t>
              </a:r>
              <a:r>
                <a:rPr lang="en-US" sz="2400" dirty="0">
                  <a:solidFill>
                    <a:srgbClr val="7030A0"/>
                  </a:solidFill>
                </a:rPr>
                <a:t>0.33 m</a:t>
              </a:r>
            </a:p>
            <a:p>
              <a:r>
                <a:rPr lang="en-US" sz="2400" dirty="0"/>
                <a:t>Compartment </a:t>
              </a:r>
              <a:r>
                <a:rPr lang="en-US" sz="2400" baseline="-25000" dirty="0"/>
                <a:t>5</a:t>
              </a:r>
              <a:r>
                <a:rPr lang="en-US" sz="2400" dirty="0"/>
                <a:t>  =  </a:t>
              </a:r>
              <a:r>
                <a:rPr lang="en-US" sz="2400" dirty="0">
                  <a:solidFill>
                    <a:srgbClr val="7030A0"/>
                  </a:solidFill>
                </a:rPr>
                <a:t>0.24 m</a:t>
              </a:r>
            </a:p>
          </p:txBody>
        </p:sp>
      </p:grpSp>
      <p:sp>
        <p:nvSpPr>
          <p:cNvPr id="30" name="TextBox 29">
            <a:extLst>
              <a:ext uri="{FF2B5EF4-FFF2-40B4-BE49-F238E27FC236}">
                <a16:creationId xmlns:a16="http://schemas.microsoft.com/office/drawing/2014/main" id="{3AFDE327-E26C-4FF4-B490-CF874293C578}"/>
              </a:ext>
            </a:extLst>
          </p:cNvPr>
          <p:cNvSpPr txBox="1"/>
          <p:nvPr/>
        </p:nvSpPr>
        <p:spPr>
          <a:xfrm>
            <a:off x="685859" y="182878"/>
            <a:ext cx="10787354" cy="584775"/>
          </a:xfrm>
          <a:prstGeom prst="rect">
            <a:avLst/>
          </a:prstGeom>
          <a:noFill/>
        </p:spPr>
        <p:txBody>
          <a:bodyPr wrap="square" rtlCol="0">
            <a:spAutoFit/>
          </a:bodyPr>
          <a:lstStyle/>
          <a:p>
            <a:pPr algn="ctr"/>
            <a:r>
              <a:rPr lang="en-US" sz="3200" dirty="0">
                <a:solidFill>
                  <a:srgbClr val="FF0000"/>
                </a:solidFill>
              </a:rPr>
              <a:t>Approximating the Moment Arms for each Water Compartment</a:t>
            </a:r>
          </a:p>
        </p:txBody>
      </p:sp>
      <p:sp>
        <p:nvSpPr>
          <p:cNvPr id="32" name="TextBox 31">
            <a:extLst>
              <a:ext uri="{FF2B5EF4-FFF2-40B4-BE49-F238E27FC236}">
                <a16:creationId xmlns:a16="http://schemas.microsoft.com/office/drawing/2014/main" id="{44395A5E-CB0D-48B3-83CA-25A2064A2902}"/>
              </a:ext>
            </a:extLst>
          </p:cNvPr>
          <p:cNvSpPr txBox="1"/>
          <p:nvPr/>
        </p:nvSpPr>
        <p:spPr>
          <a:xfrm>
            <a:off x="6498917" y="1045443"/>
            <a:ext cx="4783372" cy="1938992"/>
          </a:xfrm>
          <a:prstGeom prst="rect">
            <a:avLst/>
          </a:prstGeom>
          <a:noFill/>
        </p:spPr>
        <p:txBody>
          <a:bodyPr wrap="square" rtlCol="0">
            <a:spAutoFit/>
          </a:bodyPr>
          <a:lstStyle/>
          <a:p>
            <a:r>
              <a:rPr lang="en-US" sz="2400" dirty="0"/>
              <a:t>Since gravity is providing the force to rotate the wheel, the moment arm used is the horizontal distance from the axis of rotation to the Center of Gravity (CG) of each cell of water.</a:t>
            </a:r>
          </a:p>
        </p:txBody>
      </p:sp>
      <p:sp>
        <p:nvSpPr>
          <p:cNvPr id="34" name="Slide Number Placeholder 33">
            <a:extLst>
              <a:ext uri="{FF2B5EF4-FFF2-40B4-BE49-F238E27FC236}">
                <a16:creationId xmlns:a16="http://schemas.microsoft.com/office/drawing/2014/main" id="{1E61418A-0E21-4E61-85DF-8F7544C50944}"/>
              </a:ext>
            </a:extLst>
          </p:cNvPr>
          <p:cNvSpPr>
            <a:spLocks noGrp="1"/>
          </p:cNvSpPr>
          <p:nvPr>
            <p:ph type="sldNum" sz="quarter" idx="12"/>
          </p:nvPr>
        </p:nvSpPr>
        <p:spPr/>
        <p:txBody>
          <a:bodyPr/>
          <a:lstStyle/>
          <a:p>
            <a:fld id="{6CC3B4F2-E589-42AA-B4B2-E5201966EA6B}" type="slidenum">
              <a:rPr lang="en-US" smtClean="0"/>
              <a:t>34</a:t>
            </a:fld>
            <a:endParaRPr lang="en-US"/>
          </a:p>
        </p:txBody>
      </p:sp>
    </p:spTree>
    <p:extLst>
      <p:ext uri="{BB962C8B-B14F-4D97-AF65-F5344CB8AC3E}">
        <p14:creationId xmlns:p14="http://schemas.microsoft.com/office/powerpoint/2010/main" val="75480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985577-A817-47B8-9861-05B62A156A33}"/>
              </a:ext>
            </a:extLst>
          </p:cNvPr>
          <p:cNvSpPr txBox="1"/>
          <p:nvPr/>
        </p:nvSpPr>
        <p:spPr>
          <a:xfrm>
            <a:off x="214131" y="2894747"/>
            <a:ext cx="11763737" cy="400110"/>
          </a:xfrm>
          <a:prstGeom prst="rect">
            <a:avLst/>
          </a:prstGeom>
          <a:noFill/>
        </p:spPr>
        <p:txBody>
          <a:bodyPr wrap="square" rtlCol="0">
            <a:spAutoFit/>
          </a:bodyPr>
          <a:lstStyle/>
          <a:p>
            <a:r>
              <a:rPr lang="en-US" sz="2000" dirty="0"/>
              <a:t>Torque</a:t>
            </a:r>
            <a:r>
              <a:rPr lang="en-US" sz="2000" baseline="-25000" dirty="0"/>
              <a:t>Supplied</a:t>
            </a:r>
            <a:r>
              <a:rPr lang="en-US" sz="2000" dirty="0"/>
              <a:t> =  (</a:t>
            </a:r>
            <a:r>
              <a:rPr lang="en-US" sz="2000" dirty="0">
                <a:solidFill>
                  <a:srgbClr val="FF0000"/>
                </a:solidFill>
              </a:rPr>
              <a:t>22.7 N</a:t>
            </a:r>
            <a:r>
              <a:rPr lang="en-US" sz="2000" dirty="0"/>
              <a:t> x </a:t>
            </a:r>
            <a:r>
              <a:rPr lang="en-US" sz="2000" dirty="0">
                <a:solidFill>
                  <a:srgbClr val="7030A0"/>
                </a:solidFill>
              </a:rPr>
              <a:t>0.16 m</a:t>
            </a:r>
            <a:r>
              <a:rPr lang="en-US" sz="2000" dirty="0"/>
              <a:t>) + (</a:t>
            </a:r>
            <a:r>
              <a:rPr lang="en-US" sz="2000" dirty="0">
                <a:solidFill>
                  <a:srgbClr val="FF0000"/>
                </a:solidFill>
              </a:rPr>
              <a:t>22.7 N</a:t>
            </a:r>
            <a:r>
              <a:rPr lang="en-US" sz="2000" dirty="0"/>
              <a:t> x </a:t>
            </a:r>
            <a:r>
              <a:rPr lang="en-US" sz="2000" dirty="0">
                <a:solidFill>
                  <a:srgbClr val="7030A0"/>
                </a:solidFill>
              </a:rPr>
              <a:t>0.25 m</a:t>
            </a:r>
            <a:r>
              <a:rPr lang="en-US" sz="2000" dirty="0"/>
              <a:t>) + (</a:t>
            </a:r>
            <a:r>
              <a:rPr lang="en-US" sz="2000" dirty="0">
                <a:solidFill>
                  <a:srgbClr val="FF0000"/>
                </a:solidFill>
              </a:rPr>
              <a:t>22.7 N</a:t>
            </a:r>
            <a:r>
              <a:rPr lang="en-US" sz="2000" dirty="0"/>
              <a:t> x </a:t>
            </a:r>
            <a:r>
              <a:rPr lang="en-US" sz="2000" dirty="0">
                <a:solidFill>
                  <a:srgbClr val="7030A0"/>
                </a:solidFill>
              </a:rPr>
              <a:t>0.31 m</a:t>
            </a:r>
            <a:r>
              <a:rPr lang="en-US" sz="2000" dirty="0"/>
              <a:t>) + (</a:t>
            </a:r>
            <a:r>
              <a:rPr lang="en-US" sz="2000" dirty="0">
                <a:solidFill>
                  <a:srgbClr val="FF0000"/>
                </a:solidFill>
              </a:rPr>
              <a:t>22.7 N</a:t>
            </a:r>
            <a:r>
              <a:rPr lang="en-US" sz="2000" dirty="0"/>
              <a:t> x </a:t>
            </a:r>
            <a:r>
              <a:rPr lang="en-US" sz="2000" dirty="0">
                <a:solidFill>
                  <a:srgbClr val="7030A0"/>
                </a:solidFill>
              </a:rPr>
              <a:t>0.33 m</a:t>
            </a:r>
            <a:r>
              <a:rPr lang="en-US" sz="2000" dirty="0"/>
              <a:t>) + (</a:t>
            </a:r>
            <a:r>
              <a:rPr lang="en-US" sz="2000" dirty="0">
                <a:solidFill>
                  <a:srgbClr val="FF0000"/>
                </a:solidFill>
              </a:rPr>
              <a:t>11.4 N</a:t>
            </a:r>
            <a:r>
              <a:rPr lang="en-US" sz="2000" dirty="0"/>
              <a:t> x </a:t>
            </a:r>
            <a:r>
              <a:rPr lang="en-US" sz="2000" dirty="0">
                <a:solidFill>
                  <a:srgbClr val="7030A0"/>
                </a:solidFill>
              </a:rPr>
              <a:t>0. 24 m</a:t>
            </a:r>
            <a:r>
              <a:rPr lang="en-US" sz="2000" dirty="0"/>
              <a:t>)</a:t>
            </a:r>
          </a:p>
        </p:txBody>
      </p:sp>
      <p:sp>
        <p:nvSpPr>
          <p:cNvPr id="3" name="TextBox 2">
            <a:extLst>
              <a:ext uri="{FF2B5EF4-FFF2-40B4-BE49-F238E27FC236}">
                <a16:creationId xmlns:a16="http://schemas.microsoft.com/office/drawing/2014/main" id="{922EB33E-1721-4D20-A2CF-1ABA3B1600D8}"/>
              </a:ext>
            </a:extLst>
          </p:cNvPr>
          <p:cNvSpPr txBox="1"/>
          <p:nvPr/>
        </p:nvSpPr>
        <p:spPr>
          <a:xfrm>
            <a:off x="3353720" y="254123"/>
            <a:ext cx="5484560" cy="584775"/>
          </a:xfrm>
          <a:prstGeom prst="rect">
            <a:avLst/>
          </a:prstGeom>
          <a:noFill/>
        </p:spPr>
        <p:txBody>
          <a:bodyPr wrap="square" rtlCol="0">
            <a:spAutoFit/>
          </a:bodyPr>
          <a:lstStyle/>
          <a:p>
            <a:pPr algn="ctr"/>
            <a:r>
              <a:rPr lang="en-US" sz="3200" dirty="0">
                <a:solidFill>
                  <a:srgbClr val="FF0000"/>
                </a:solidFill>
              </a:rPr>
              <a:t>Calculating the Supplied Torque</a:t>
            </a:r>
          </a:p>
        </p:txBody>
      </p:sp>
      <p:sp>
        <p:nvSpPr>
          <p:cNvPr id="4" name="Slide Number Placeholder 3">
            <a:extLst>
              <a:ext uri="{FF2B5EF4-FFF2-40B4-BE49-F238E27FC236}">
                <a16:creationId xmlns:a16="http://schemas.microsoft.com/office/drawing/2014/main" id="{D93EB85F-A31A-42A0-B923-E29B47D19DD4}"/>
              </a:ext>
            </a:extLst>
          </p:cNvPr>
          <p:cNvSpPr>
            <a:spLocks noGrp="1"/>
          </p:cNvSpPr>
          <p:nvPr>
            <p:ph type="sldNum" sz="quarter" idx="12"/>
          </p:nvPr>
        </p:nvSpPr>
        <p:spPr/>
        <p:txBody>
          <a:bodyPr/>
          <a:lstStyle/>
          <a:p>
            <a:fld id="{6CC3B4F2-E589-42AA-B4B2-E5201966EA6B}" type="slidenum">
              <a:rPr lang="en-US" smtClean="0"/>
              <a:t>35</a:t>
            </a:fld>
            <a:endParaRPr lang="en-US"/>
          </a:p>
        </p:txBody>
      </p:sp>
      <p:sp>
        <p:nvSpPr>
          <p:cNvPr id="5" name="TextBox 4">
            <a:extLst>
              <a:ext uri="{FF2B5EF4-FFF2-40B4-BE49-F238E27FC236}">
                <a16:creationId xmlns:a16="http://schemas.microsoft.com/office/drawing/2014/main" id="{C9D6781E-6F49-45A4-8095-8EE5FB25F404}"/>
              </a:ext>
            </a:extLst>
          </p:cNvPr>
          <p:cNvSpPr txBox="1"/>
          <p:nvPr/>
        </p:nvSpPr>
        <p:spPr>
          <a:xfrm>
            <a:off x="838200" y="1266091"/>
            <a:ext cx="10333892" cy="1200329"/>
          </a:xfrm>
          <a:prstGeom prst="rect">
            <a:avLst/>
          </a:prstGeom>
          <a:noFill/>
        </p:spPr>
        <p:txBody>
          <a:bodyPr wrap="square" rtlCol="0">
            <a:spAutoFit/>
          </a:bodyPr>
          <a:lstStyle/>
          <a:p>
            <a:r>
              <a:rPr lang="en-US" sz="2400" dirty="0"/>
              <a:t>The total torque generated by the water wheel is the sum of the torques generated by each compartment containing water.  The total torque is calculated as follows:</a:t>
            </a:r>
          </a:p>
        </p:txBody>
      </p:sp>
      <p:sp>
        <p:nvSpPr>
          <p:cNvPr id="6" name="TextBox 5">
            <a:extLst>
              <a:ext uri="{FF2B5EF4-FFF2-40B4-BE49-F238E27FC236}">
                <a16:creationId xmlns:a16="http://schemas.microsoft.com/office/drawing/2014/main" id="{5E8CEC20-2120-4A6B-82B3-EA7537208B33}"/>
              </a:ext>
            </a:extLst>
          </p:cNvPr>
          <p:cNvSpPr txBox="1"/>
          <p:nvPr/>
        </p:nvSpPr>
        <p:spPr>
          <a:xfrm>
            <a:off x="214131" y="3617330"/>
            <a:ext cx="11763737" cy="400110"/>
          </a:xfrm>
          <a:prstGeom prst="rect">
            <a:avLst/>
          </a:prstGeom>
          <a:noFill/>
        </p:spPr>
        <p:txBody>
          <a:bodyPr wrap="square" rtlCol="0">
            <a:spAutoFit/>
          </a:bodyPr>
          <a:lstStyle/>
          <a:p>
            <a:r>
              <a:rPr lang="en-US" sz="2000" dirty="0"/>
              <a:t>Torque</a:t>
            </a:r>
            <a:r>
              <a:rPr lang="en-US" sz="2000" baseline="-25000" dirty="0"/>
              <a:t>Supplied</a:t>
            </a:r>
            <a:r>
              <a:rPr lang="en-US" sz="2000" dirty="0"/>
              <a:t> =  (3.6 Nm) + (5.7 Nm) + (7.0 Nm) + (7.5 Nm) + (2.7 Nm)</a:t>
            </a:r>
          </a:p>
        </p:txBody>
      </p:sp>
      <p:sp>
        <p:nvSpPr>
          <p:cNvPr id="7" name="TextBox 6">
            <a:extLst>
              <a:ext uri="{FF2B5EF4-FFF2-40B4-BE49-F238E27FC236}">
                <a16:creationId xmlns:a16="http://schemas.microsoft.com/office/drawing/2014/main" id="{792C7803-5E96-4B7D-93B8-A683DC5A4F3B}"/>
              </a:ext>
            </a:extLst>
          </p:cNvPr>
          <p:cNvSpPr txBox="1"/>
          <p:nvPr/>
        </p:nvSpPr>
        <p:spPr>
          <a:xfrm>
            <a:off x="214131" y="4383862"/>
            <a:ext cx="11763737" cy="400110"/>
          </a:xfrm>
          <a:prstGeom prst="rect">
            <a:avLst/>
          </a:prstGeom>
          <a:noFill/>
        </p:spPr>
        <p:txBody>
          <a:bodyPr wrap="square" rtlCol="0">
            <a:spAutoFit/>
          </a:bodyPr>
          <a:lstStyle/>
          <a:p>
            <a:r>
              <a:rPr lang="en-US" sz="2000" b="1" dirty="0"/>
              <a:t>Torque</a:t>
            </a:r>
            <a:r>
              <a:rPr lang="en-US" sz="2000" b="1" baseline="-25000" dirty="0"/>
              <a:t>Supplied</a:t>
            </a:r>
            <a:r>
              <a:rPr lang="en-US" sz="2000" b="1" dirty="0"/>
              <a:t> =  (26.5 Nm)</a:t>
            </a:r>
          </a:p>
        </p:txBody>
      </p:sp>
    </p:spTree>
    <p:extLst>
      <p:ext uri="{BB962C8B-B14F-4D97-AF65-F5344CB8AC3E}">
        <p14:creationId xmlns:p14="http://schemas.microsoft.com/office/powerpoint/2010/main" val="340698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2890BD3-3A9C-4A0E-95C2-F48FB3FADE65}"/>
              </a:ext>
            </a:extLst>
          </p:cNvPr>
          <p:cNvGraphicFramePr>
            <a:graphicFrameLocks noGrp="1"/>
          </p:cNvGraphicFramePr>
          <p:nvPr>
            <p:extLst>
              <p:ext uri="{D42A27DB-BD31-4B8C-83A1-F6EECF244321}">
                <p14:modId xmlns:p14="http://schemas.microsoft.com/office/powerpoint/2010/main" val="1049676103"/>
              </p:ext>
            </p:extLst>
          </p:nvPr>
        </p:nvGraphicFramePr>
        <p:xfrm>
          <a:off x="3396567" y="1102774"/>
          <a:ext cx="5648960" cy="1371600"/>
        </p:xfrm>
        <a:graphic>
          <a:graphicData uri="http://schemas.openxmlformats.org/drawingml/2006/table">
            <a:tbl>
              <a:tblPr firstRow="1" bandRow="1">
                <a:tableStyleId>{5C22544A-7EE6-4342-B048-85BDC9FD1C3A}</a:tableStyleId>
              </a:tblPr>
              <a:tblGrid>
                <a:gridCol w="2568135">
                  <a:extLst>
                    <a:ext uri="{9D8B030D-6E8A-4147-A177-3AD203B41FA5}">
                      <a16:colId xmlns:a16="http://schemas.microsoft.com/office/drawing/2014/main" val="3944412201"/>
                    </a:ext>
                  </a:extLst>
                </a:gridCol>
                <a:gridCol w="3080825">
                  <a:extLst>
                    <a:ext uri="{9D8B030D-6E8A-4147-A177-3AD203B41FA5}">
                      <a16:colId xmlns:a16="http://schemas.microsoft.com/office/drawing/2014/main" val="38982999"/>
                    </a:ext>
                  </a:extLst>
                </a:gridCol>
              </a:tblGrid>
              <a:tr h="370840">
                <a:tc>
                  <a:txBody>
                    <a:bodyPr/>
                    <a:lstStyle/>
                    <a:p>
                      <a:r>
                        <a:rPr lang="en-US" sz="2400" dirty="0"/>
                        <a:t> </a:t>
                      </a:r>
                    </a:p>
                  </a:txBody>
                  <a:tcPr/>
                </a:tc>
                <a:tc>
                  <a:txBody>
                    <a:bodyPr/>
                    <a:lstStyle/>
                    <a:p>
                      <a:pPr algn="ctr"/>
                      <a:r>
                        <a:rPr lang="en-US" sz="2400" dirty="0"/>
                        <a:t>TORQUE  (N*m)</a:t>
                      </a:r>
                    </a:p>
                  </a:txBody>
                  <a:tcPr/>
                </a:tc>
                <a:extLst>
                  <a:ext uri="{0D108BD9-81ED-4DB2-BD59-A6C34878D82A}">
                    <a16:rowId xmlns:a16="http://schemas.microsoft.com/office/drawing/2014/main" val="1545426463"/>
                  </a:ext>
                </a:extLst>
              </a:tr>
              <a:tr h="370840">
                <a:tc>
                  <a:txBody>
                    <a:bodyPr/>
                    <a:lstStyle/>
                    <a:p>
                      <a:r>
                        <a:rPr lang="en-US" sz="2400" dirty="0"/>
                        <a:t>Required (loaded)</a:t>
                      </a:r>
                    </a:p>
                  </a:txBody>
                  <a:tcPr/>
                </a:tc>
                <a:tc>
                  <a:txBody>
                    <a:bodyPr/>
                    <a:lstStyle/>
                    <a:p>
                      <a:pPr algn="ctr"/>
                      <a:r>
                        <a:rPr lang="en-US" sz="2400" dirty="0"/>
                        <a:t>9.0</a:t>
                      </a:r>
                    </a:p>
                  </a:txBody>
                  <a:tcPr/>
                </a:tc>
                <a:extLst>
                  <a:ext uri="{0D108BD9-81ED-4DB2-BD59-A6C34878D82A}">
                    <a16:rowId xmlns:a16="http://schemas.microsoft.com/office/drawing/2014/main" val="324308592"/>
                  </a:ext>
                </a:extLst>
              </a:tr>
              <a:tr h="370840">
                <a:tc>
                  <a:txBody>
                    <a:bodyPr/>
                    <a:lstStyle/>
                    <a:p>
                      <a:r>
                        <a:rPr lang="en-US" sz="2400" dirty="0"/>
                        <a:t>Supplied</a:t>
                      </a:r>
                    </a:p>
                  </a:txBody>
                  <a:tcPr/>
                </a:tc>
                <a:tc>
                  <a:txBody>
                    <a:bodyPr/>
                    <a:lstStyle/>
                    <a:p>
                      <a:pPr algn="ctr"/>
                      <a:r>
                        <a:rPr lang="en-US" sz="2400" dirty="0"/>
                        <a:t>26.5</a:t>
                      </a:r>
                    </a:p>
                  </a:txBody>
                  <a:tcPr/>
                </a:tc>
                <a:extLst>
                  <a:ext uri="{0D108BD9-81ED-4DB2-BD59-A6C34878D82A}">
                    <a16:rowId xmlns:a16="http://schemas.microsoft.com/office/drawing/2014/main" val="758560681"/>
                  </a:ext>
                </a:extLst>
              </a:tr>
            </a:tbl>
          </a:graphicData>
        </a:graphic>
      </p:graphicFrame>
      <p:sp>
        <p:nvSpPr>
          <p:cNvPr id="4" name="TextBox 3">
            <a:extLst>
              <a:ext uri="{FF2B5EF4-FFF2-40B4-BE49-F238E27FC236}">
                <a16:creationId xmlns:a16="http://schemas.microsoft.com/office/drawing/2014/main" id="{1C811DF7-29C0-447C-A36E-13560A36918D}"/>
              </a:ext>
            </a:extLst>
          </p:cNvPr>
          <p:cNvSpPr txBox="1"/>
          <p:nvPr/>
        </p:nvSpPr>
        <p:spPr>
          <a:xfrm>
            <a:off x="1291883" y="2854110"/>
            <a:ext cx="9608234" cy="1200329"/>
          </a:xfrm>
          <a:prstGeom prst="rect">
            <a:avLst/>
          </a:prstGeom>
          <a:noFill/>
        </p:spPr>
        <p:txBody>
          <a:bodyPr wrap="square" rtlCol="0">
            <a:spAutoFit/>
          </a:bodyPr>
          <a:lstStyle/>
          <a:p>
            <a:r>
              <a:rPr lang="en-US" sz="2400" dirty="0"/>
              <a:t>From the calculations on the previous slide, a 1.0 m diameter, 0.2 m wide, 15 cell water wheel will provide approximately </a:t>
            </a:r>
            <a:r>
              <a:rPr lang="en-US" sz="2400" b="1" dirty="0"/>
              <a:t>3x the torque needed </a:t>
            </a:r>
            <a:r>
              <a:rPr lang="en-US" sz="2400" dirty="0"/>
              <a:t>to spin the alternator (with a small electrical load).  </a:t>
            </a:r>
          </a:p>
        </p:txBody>
      </p:sp>
      <p:sp>
        <p:nvSpPr>
          <p:cNvPr id="5" name="TextBox 4">
            <a:extLst>
              <a:ext uri="{FF2B5EF4-FFF2-40B4-BE49-F238E27FC236}">
                <a16:creationId xmlns:a16="http://schemas.microsoft.com/office/drawing/2014/main" id="{74CF74E4-6C0E-4BD5-99AA-3DC55C772B57}"/>
              </a:ext>
            </a:extLst>
          </p:cNvPr>
          <p:cNvSpPr txBox="1"/>
          <p:nvPr/>
        </p:nvSpPr>
        <p:spPr>
          <a:xfrm>
            <a:off x="1291883" y="4185566"/>
            <a:ext cx="9608234" cy="1569660"/>
          </a:xfrm>
          <a:prstGeom prst="rect">
            <a:avLst/>
          </a:prstGeom>
          <a:noFill/>
        </p:spPr>
        <p:txBody>
          <a:bodyPr wrap="square" rtlCol="0">
            <a:spAutoFit/>
          </a:bodyPr>
          <a:lstStyle/>
          <a:p>
            <a:r>
              <a:rPr lang="en-US" sz="2400" dirty="0"/>
              <a:t>This excess torque is important due to the fact that as the electrical load increases (i.e. more light bulbs), the torque requirement will increase.  There will also be mechanical losses due to friction in the mechanisms (bearings, belts, etc.) that will reduce the “effective torque” in the system.</a:t>
            </a:r>
          </a:p>
        </p:txBody>
      </p:sp>
      <p:sp>
        <p:nvSpPr>
          <p:cNvPr id="9" name="TextBox 8">
            <a:extLst>
              <a:ext uri="{FF2B5EF4-FFF2-40B4-BE49-F238E27FC236}">
                <a16:creationId xmlns:a16="http://schemas.microsoft.com/office/drawing/2014/main" id="{D9198F26-9273-440C-A79D-F73DA3F9F04E}"/>
              </a:ext>
            </a:extLst>
          </p:cNvPr>
          <p:cNvSpPr txBox="1"/>
          <p:nvPr/>
        </p:nvSpPr>
        <p:spPr>
          <a:xfrm>
            <a:off x="3502977" y="204704"/>
            <a:ext cx="5484560" cy="584775"/>
          </a:xfrm>
          <a:prstGeom prst="rect">
            <a:avLst/>
          </a:prstGeom>
          <a:noFill/>
        </p:spPr>
        <p:txBody>
          <a:bodyPr wrap="square" rtlCol="0">
            <a:spAutoFit/>
          </a:bodyPr>
          <a:lstStyle/>
          <a:p>
            <a:r>
              <a:rPr lang="en-US" sz="3200" dirty="0">
                <a:solidFill>
                  <a:srgbClr val="FF0000"/>
                </a:solidFill>
              </a:rPr>
              <a:t>Calculating the Applied Torque</a:t>
            </a:r>
          </a:p>
        </p:txBody>
      </p:sp>
      <p:sp>
        <p:nvSpPr>
          <p:cNvPr id="2" name="Slide Number Placeholder 1">
            <a:extLst>
              <a:ext uri="{FF2B5EF4-FFF2-40B4-BE49-F238E27FC236}">
                <a16:creationId xmlns:a16="http://schemas.microsoft.com/office/drawing/2014/main" id="{3D62D183-ED8F-4B75-A33A-EA2A4B614162}"/>
              </a:ext>
            </a:extLst>
          </p:cNvPr>
          <p:cNvSpPr>
            <a:spLocks noGrp="1"/>
          </p:cNvSpPr>
          <p:nvPr>
            <p:ph type="sldNum" sz="quarter" idx="12"/>
          </p:nvPr>
        </p:nvSpPr>
        <p:spPr/>
        <p:txBody>
          <a:bodyPr/>
          <a:lstStyle/>
          <a:p>
            <a:fld id="{6CC3B4F2-E589-42AA-B4B2-E5201966EA6B}" type="slidenum">
              <a:rPr lang="en-US" smtClean="0"/>
              <a:t>36</a:t>
            </a:fld>
            <a:endParaRPr lang="en-US"/>
          </a:p>
        </p:txBody>
      </p:sp>
    </p:spTree>
    <p:extLst>
      <p:ext uri="{BB962C8B-B14F-4D97-AF65-F5344CB8AC3E}">
        <p14:creationId xmlns:p14="http://schemas.microsoft.com/office/powerpoint/2010/main" val="355558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8FC35D-1FDA-4335-ACC2-4AC55AA05DD1}"/>
              </a:ext>
            </a:extLst>
          </p:cNvPr>
          <p:cNvSpPr>
            <a:spLocks noGrp="1"/>
          </p:cNvSpPr>
          <p:nvPr>
            <p:ph type="sldNum" sz="quarter" idx="12"/>
          </p:nvPr>
        </p:nvSpPr>
        <p:spPr/>
        <p:txBody>
          <a:bodyPr/>
          <a:lstStyle/>
          <a:p>
            <a:fld id="{6CC3B4F2-E589-42AA-B4B2-E5201966EA6B}" type="slidenum">
              <a:rPr lang="en-US" smtClean="0"/>
              <a:t>37</a:t>
            </a:fld>
            <a:endParaRPr lang="en-US"/>
          </a:p>
        </p:txBody>
      </p:sp>
      <p:sp>
        <p:nvSpPr>
          <p:cNvPr id="3" name="TextBox 2">
            <a:extLst>
              <a:ext uri="{FF2B5EF4-FFF2-40B4-BE49-F238E27FC236}">
                <a16:creationId xmlns:a16="http://schemas.microsoft.com/office/drawing/2014/main" id="{E1CE70B9-0DB9-4E8E-BA36-5D5CB6F44012}"/>
              </a:ext>
            </a:extLst>
          </p:cNvPr>
          <p:cNvSpPr txBox="1"/>
          <p:nvPr/>
        </p:nvSpPr>
        <p:spPr>
          <a:xfrm>
            <a:off x="1685778" y="242815"/>
            <a:ext cx="8820444" cy="584775"/>
          </a:xfrm>
          <a:prstGeom prst="rect">
            <a:avLst/>
          </a:prstGeom>
          <a:noFill/>
        </p:spPr>
        <p:txBody>
          <a:bodyPr wrap="square" rtlCol="0">
            <a:spAutoFit/>
          </a:bodyPr>
          <a:lstStyle/>
          <a:p>
            <a:pPr algn="ctr"/>
            <a:r>
              <a:rPr lang="en-US" sz="3200" dirty="0">
                <a:solidFill>
                  <a:srgbClr val="FF0000"/>
                </a:solidFill>
              </a:rPr>
              <a:t>Estimating Rotational Speed of the Water Wheel</a:t>
            </a:r>
          </a:p>
        </p:txBody>
      </p:sp>
      <p:sp>
        <p:nvSpPr>
          <p:cNvPr id="4" name="TextBox 3">
            <a:extLst>
              <a:ext uri="{FF2B5EF4-FFF2-40B4-BE49-F238E27FC236}">
                <a16:creationId xmlns:a16="http://schemas.microsoft.com/office/drawing/2014/main" id="{73B07290-DE72-4DD2-BF7A-7405EF5C0A8C}"/>
              </a:ext>
            </a:extLst>
          </p:cNvPr>
          <p:cNvSpPr txBox="1"/>
          <p:nvPr/>
        </p:nvSpPr>
        <p:spPr>
          <a:xfrm>
            <a:off x="1017563" y="1021904"/>
            <a:ext cx="10336237" cy="461665"/>
          </a:xfrm>
          <a:prstGeom prst="rect">
            <a:avLst/>
          </a:prstGeom>
          <a:noFill/>
        </p:spPr>
        <p:txBody>
          <a:bodyPr wrap="square" rtlCol="0">
            <a:spAutoFit/>
          </a:bodyPr>
          <a:lstStyle/>
          <a:p>
            <a:pPr>
              <a:spcBef>
                <a:spcPts val="1200"/>
              </a:spcBef>
            </a:pPr>
            <a:r>
              <a:rPr lang="en-US" sz="2400" dirty="0"/>
              <a:t>The rotational speed of the water wheel will depend on several factors:</a:t>
            </a:r>
          </a:p>
        </p:txBody>
      </p:sp>
      <p:sp>
        <p:nvSpPr>
          <p:cNvPr id="5" name="TextBox 4">
            <a:extLst>
              <a:ext uri="{FF2B5EF4-FFF2-40B4-BE49-F238E27FC236}">
                <a16:creationId xmlns:a16="http://schemas.microsoft.com/office/drawing/2014/main" id="{9DDF917C-1CBC-4FA7-8E67-59F83C8C0074}"/>
              </a:ext>
            </a:extLst>
          </p:cNvPr>
          <p:cNvSpPr txBox="1"/>
          <p:nvPr/>
        </p:nvSpPr>
        <p:spPr>
          <a:xfrm>
            <a:off x="1111347" y="4898385"/>
            <a:ext cx="9969305" cy="1200329"/>
          </a:xfrm>
          <a:prstGeom prst="rect">
            <a:avLst/>
          </a:prstGeom>
          <a:noFill/>
        </p:spPr>
        <p:txBody>
          <a:bodyPr wrap="square" rtlCol="0">
            <a:spAutoFit/>
          </a:bodyPr>
          <a:lstStyle/>
          <a:p>
            <a:r>
              <a:rPr lang="en-US" sz="2400" dirty="0"/>
              <a:t>As shown in a previous slide, experiments indicate that a minimum rotational speed of 0.42 rev/sec (2.63 Radians/sec) is needed to achieve a steady state 12.1 VDC output.</a:t>
            </a:r>
          </a:p>
        </p:txBody>
      </p:sp>
      <p:sp>
        <p:nvSpPr>
          <p:cNvPr id="6" name="TextBox 5">
            <a:extLst>
              <a:ext uri="{FF2B5EF4-FFF2-40B4-BE49-F238E27FC236}">
                <a16:creationId xmlns:a16="http://schemas.microsoft.com/office/drawing/2014/main" id="{5E0A8963-B7E1-40D5-97BC-8E80E2538186}"/>
              </a:ext>
            </a:extLst>
          </p:cNvPr>
          <p:cNvSpPr txBox="1"/>
          <p:nvPr/>
        </p:nvSpPr>
        <p:spPr>
          <a:xfrm>
            <a:off x="1017563" y="1656209"/>
            <a:ext cx="10336237" cy="830997"/>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400" dirty="0"/>
              <a:t>The torque provided by the volume of water in the compartments (generated moment)</a:t>
            </a:r>
          </a:p>
        </p:txBody>
      </p:sp>
      <p:sp>
        <p:nvSpPr>
          <p:cNvPr id="7" name="TextBox 6">
            <a:extLst>
              <a:ext uri="{FF2B5EF4-FFF2-40B4-BE49-F238E27FC236}">
                <a16:creationId xmlns:a16="http://schemas.microsoft.com/office/drawing/2014/main" id="{B1541A19-5C83-4EBE-B552-FFBD657F1FEF}"/>
              </a:ext>
            </a:extLst>
          </p:cNvPr>
          <p:cNvSpPr txBox="1"/>
          <p:nvPr/>
        </p:nvSpPr>
        <p:spPr>
          <a:xfrm>
            <a:off x="1017563" y="2544209"/>
            <a:ext cx="10336237" cy="830997"/>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400" dirty="0"/>
              <a:t>The rate at which water fills the compartments (how much water is deposited in the compartments in a given time)</a:t>
            </a:r>
          </a:p>
        </p:txBody>
      </p:sp>
      <p:sp>
        <p:nvSpPr>
          <p:cNvPr id="8" name="TextBox 7">
            <a:extLst>
              <a:ext uri="{FF2B5EF4-FFF2-40B4-BE49-F238E27FC236}">
                <a16:creationId xmlns:a16="http://schemas.microsoft.com/office/drawing/2014/main" id="{DC9C7721-3D50-40C5-8163-0E1B1DFA7ED8}"/>
              </a:ext>
            </a:extLst>
          </p:cNvPr>
          <p:cNvSpPr txBox="1"/>
          <p:nvPr/>
        </p:nvSpPr>
        <p:spPr>
          <a:xfrm>
            <a:off x="1017563" y="3437024"/>
            <a:ext cx="10336237" cy="1200329"/>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sz="2400" dirty="0"/>
              <a:t>The electromechanical resistive forces acting on the wheel.  Electromechanical resistive forces include general bearing friction and belt friction as well as the resistive force caused by the alternator and the electrical load.</a:t>
            </a:r>
          </a:p>
        </p:txBody>
      </p:sp>
    </p:spTree>
    <p:extLst>
      <p:ext uri="{BB962C8B-B14F-4D97-AF65-F5344CB8AC3E}">
        <p14:creationId xmlns:p14="http://schemas.microsoft.com/office/powerpoint/2010/main" val="175683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0DB46C-A08D-402C-8CF0-A698A7441A96}"/>
              </a:ext>
            </a:extLst>
          </p:cNvPr>
          <p:cNvSpPr txBox="1"/>
          <p:nvPr/>
        </p:nvSpPr>
        <p:spPr>
          <a:xfrm>
            <a:off x="3461572" y="256883"/>
            <a:ext cx="5329815" cy="584775"/>
          </a:xfrm>
          <a:prstGeom prst="rect">
            <a:avLst/>
          </a:prstGeom>
          <a:noFill/>
        </p:spPr>
        <p:txBody>
          <a:bodyPr wrap="square" rtlCol="0">
            <a:spAutoFit/>
          </a:bodyPr>
          <a:lstStyle/>
          <a:p>
            <a:pPr algn="ctr"/>
            <a:r>
              <a:rPr lang="en-US" sz="3200" dirty="0">
                <a:solidFill>
                  <a:srgbClr val="FF0000"/>
                </a:solidFill>
              </a:rPr>
              <a:t>Effect of Water Flow Rate</a:t>
            </a:r>
          </a:p>
        </p:txBody>
      </p:sp>
      <p:sp>
        <p:nvSpPr>
          <p:cNvPr id="3" name="TextBox 2">
            <a:extLst>
              <a:ext uri="{FF2B5EF4-FFF2-40B4-BE49-F238E27FC236}">
                <a16:creationId xmlns:a16="http://schemas.microsoft.com/office/drawing/2014/main" id="{92F4E72A-0C5F-4B66-A324-A00792BE87A9}"/>
              </a:ext>
            </a:extLst>
          </p:cNvPr>
          <p:cNvSpPr txBox="1"/>
          <p:nvPr/>
        </p:nvSpPr>
        <p:spPr>
          <a:xfrm>
            <a:off x="1280160" y="1139483"/>
            <a:ext cx="9692640" cy="3046988"/>
          </a:xfrm>
          <a:prstGeom prst="rect">
            <a:avLst/>
          </a:prstGeom>
          <a:noFill/>
        </p:spPr>
        <p:txBody>
          <a:bodyPr wrap="square" rtlCol="0">
            <a:spAutoFit/>
          </a:bodyPr>
          <a:lstStyle/>
          <a:p>
            <a:r>
              <a:rPr lang="en-US" sz="2400" dirty="0"/>
              <a:t>The rate at which water flows into the water wheel compartments will have an effect on the speed of the wheel and the supplied torque.  As the electrical load is increased more torque will be required.  As a result, the wheel will slow down.  As the wheel slows down, more water will enter each compartment in the water wheel increasing the torque to keep the system working.  However, at some point the torque requirement may become too large and the compartments will overflow.  At this point the wheel will stop turning because insufficient torque will be available.   </a:t>
            </a:r>
          </a:p>
        </p:txBody>
      </p:sp>
      <p:sp>
        <p:nvSpPr>
          <p:cNvPr id="4" name="Slide Number Placeholder 3">
            <a:extLst>
              <a:ext uri="{FF2B5EF4-FFF2-40B4-BE49-F238E27FC236}">
                <a16:creationId xmlns:a16="http://schemas.microsoft.com/office/drawing/2014/main" id="{C315EDD2-28FD-4194-A70D-8FC93992DF8B}"/>
              </a:ext>
            </a:extLst>
          </p:cNvPr>
          <p:cNvSpPr>
            <a:spLocks noGrp="1"/>
          </p:cNvSpPr>
          <p:nvPr>
            <p:ph type="sldNum" sz="quarter" idx="12"/>
          </p:nvPr>
        </p:nvSpPr>
        <p:spPr/>
        <p:txBody>
          <a:bodyPr/>
          <a:lstStyle/>
          <a:p>
            <a:fld id="{6CC3B4F2-E589-42AA-B4B2-E5201966EA6B}" type="slidenum">
              <a:rPr lang="en-US" smtClean="0"/>
              <a:t>38</a:t>
            </a:fld>
            <a:endParaRPr lang="en-US"/>
          </a:p>
        </p:txBody>
      </p:sp>
      <p:sp>
        <p:nvSpPr>
          <p:cNvPr id="5" name="TextBox 4">
            <a:extLst>
              <a:ext uri="{FF2B5EF4-FFF2-40B4-BE49-F238E27FC236}">
                <a16:creationId xmlns:a16="http://schemas.microsoft.com/office/drawing/2014/main" id="{0BCA6B23-67A1-4E5D-A3B8-26342F1B3E2A}"/>
              </a:ext>
            </a:extLst>
          </p:cNvPr>
          <p:cNvSpPr txBox="1"/>
          <p:nvPr/>
        </p:nvSpPr>
        <p:spPr>
          <a:xfrm>
            <a:off x="1249680" y="4440413"/>
            <a:ext cx="9692640" cy="830997"/>
          </a:xfrm>
          <a:prstGeom prst="rect">
            <a:avLst/>
          </a:prstGeom>
          <a:noFill/>
        </p:spPr>
        <p:txBody>
          <a:bodyPr wrap="square" rtlCol="0">
            <a:spAutoFit/>
          </a:bodyPr>
          <a:lstStyle/>
          <a:p>
            <a:r>
              <a:rPr lang="en-US" sz="2400" dirty="0"/>
              <a:t>Experiments must be conducted to get a feel for how the performance of the water wheel will be affected by the water flow rate (Part 2 of this lesson).</a:t>
            </a:r>
          </a:p>
        </p:txBody>
      </p:sp>
    </p:spTree>
    <p:extLst>
      <p:ext uri="{BB962C8B-B14F-4D97-AF65-F5344CB8AC3E}">
        <p14:creationId xmlns:p14="http://schemas.microsoft.com/office/powerpoint/2010/main" val="359710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4FB6E7-66FA-4DCA-BC8E-92088A327B22}"/>
              </a:ext>
            </a:extLst>
          </p:cNvPr>
          <p:cNvSpPr>
            <a:spLocks noGrp="1"/>
          </p:cNvSpPr>
          <p:nvPr>
            <p:ph type="sldNum" sz="quarter" idx="12"/>
          </p:nvPr>
        </p:nvSpPr>
        <p:spPr/>
        <p:txBody>
          <a:bodyPr/>
          <a:lstStyle/>
          <a:p>
            <a:fld id="{6CC3B4F2-E589-42AA-B4B2-E5201966EA6B}" type="slidenum">
              <a:rPr lang="en-US" smtClean="0"/>
              <a:t>39</a:t>
            </a:fld>
            <a:endParaRPr lang="en-US"/>
          </a:p>
        </p:txBody>
      </p:sp>
      <p:sp>
        <p:nvSpPr>
          <p:cNvPr id="7" name="TextBox 6">
            <a:extLst>
              <a:ext uri="{FF2B5EF4-FFF2-40B4-BE49-F238E27FC236}">
                <a16:creationId xmlns:a16="http://schemas.microsoft.com/office/drawing/2014/main" id="{85126884-5C2B-4D89-AE0A-620D1C9B1C42}"/>
              </a:ext>
            </a:extLst>
          </p:cNvPr>
          <p:cNvSpPr txBox="1"/>
          <p:nvPr/>
        </p:nvSpPr>
        <p:spPr>
          <a:xfrm>
            <a:off x="3461572" y="256883"/>
            <a:ext cx="5329815" cy="584775"/>
          </a:xfrm>
          <a:prstGeom prst="rect">
            <a:avLst/>
          </a:prstGeom>
          <a:noFill/>
        </p:spPr>
        <p:txBody>
          <a:bodyPr wrap="square" rtlCol="0">
            <a:spAutoFit/>
          </a:bodyPr>
          <a:lstStyle/>
          <a:p>
            <a:pPr algn="ctr"/>
            <a:r>
              <a:rPr lang="en-US" sz="3200" dirty="0">
                <a:solidFill>
                  <a:srgbClr val="FF0000"/>
                </a:solidFill>
              </a:rPr>
              <a:t>Overall System Efficiency</a:t>
            </a:r>
          </a:p>
        </p:txBody>
      </p:sp>
      <p:sp>
        <p:nvSpPr>
          <p:cNvPr id="4" name="TextBox 3">
            <a:extLst>
              <a:ext uri="{FF2B5EF4-FFF2-40B4-BE49-F238E27FC236}">
                <a16:creationId xmlns:a16="http://schemas.microsoft.com/office/drawing/2014/main" id="{DDA2A83F-CCB6-4A1B-96D5-9DCE0CD6C7B9}"/>
              </a:ext>
            </a:extLst>
          </p:cNvPr>
          <p:cNvSpPr txBox="1"/>
          <p:nvPr/>
        </p:nvSpPr>
        <p:spPr>
          <a:xfrm>
            <a:off x="1165859" y="4931475"/>
            <a:ext cx="10084775" cy="1200329"/>
          </a:xfrm>
          <a:prstGeom prst="rect">
            <a:avLst/>
          </a:prstGeom>
          <a:noFill/>
        </p:spPr>
        <p:txBody>
          <a:bodyPr wrap="square" rtlCol="0">
            <a:spAutoFit/>
          </a:bodyPr>
          <a:lstStyle/>
          <a:p>
            <a:r>
              <a:rPr lang="en-US" sz="2400" dirty="0"/>
              <a:t>This indicates that the conversion of mechanical rotational power into electrical power is only about 10% efficient (Not good, but flowing water is free and continuous…) </a:t>
            </a:r>
          </a:p>
        </p:txBody>
      </p:sp>
      <p:grpSp>
        <p:nvGrpSpPr>
          <p:cNvPr id="6" name="Group 5">
            <a:extLst>
              <a:ext uri="{FF2B5EF4-FFF2-40B4-BE49-F238E27FC236}">
                <a16:creationId xmlns:a16="http://schemas.microsoft.com/office/drawing/2014/main" id="{A04579DE-F7DA-4B2A-B4F9-869939D5B8F4}"/>
              </a:ext>
            </a:extLst>
          </p:cNvPr>
          <p:cNvGrpSpPr/>
          <p:nvPr/>
        </p:nvGrpSpPr>
        <p:grpSpPr>
          <a:xfrm>
            <a:off x="1165859" y="954266"/>
            <a:ext cx="9921239" cy="1723549"/>
            <a:chOff x="1165859" y="954266"/>
            <a:chExt cx="9921239" cy="1723549"/>
          </a:xfrm>
        </p:grpSpPr>
        <p:sp>
          <p:nvSpPr>
            <p:cNvPr id="5" name="TextBox 4">
              <a:extLst>
                <a:ext uri="{FF2B5EF4-FFF2-40B4-BE49-F238E27FC236}">
                  <a16:creationId xmlns:a16="http://schemas.microsoft.com/office/drawing/2014/main" id="{C04468FF-81A3-4B7E-9690-6FE43D0569A8}"/>
                </a:ext>
              </a:extLst>
            </p:cNvPr>
            <p:cNvSpPr txBox="1"/>
            <p:nvPr/>
          </p:nvSpPr>
          <p:spPr>
            <a:xfrm>
              <a:off x="1165859" y="954266"/>
              <a:ext cx="9921239" cy="1723549"/>
            </a:xfrm>
            <a:prstGeom prst="rect">
              <a:avLst/>
            </a:prstGeom>
            <a:noFill/>
          </p:spPr>
          <p:txBody>
            <a:bodyPr wrap="square" rtlCol="0">
              <a:spAutoFit/>
            </a:bodyPr>
            <a:lstStyle/>
            <a:p>
              <a:r>
                <a:rPr lang="en-US" sz="2400" dirty="0"/>
                <a:t>Power</a:t>
              </a:r>
              <a:r>
                <a:rPr lang="en-US" sz="2400" baseline="-25000" dirty="0"/>
                <a:t>Rotational</a:t>
              </a:r>
              <a:r>
                <a:rPr lang="en-US" sz="2400" dirty="0"/>
                <a:t>   =    Torque (Nm)   x   Angular Velocity (Radian/sec)</a:t>
              </a:r>
            </a:p>
            <a:p>
              <a:r>
                <a:rPr lang="en-US" sz="1000" dirty="0"/>
                <a:t>          </a:t>
              </a:r>
            </a:p>
            <a:p>
              <a:r>
                <a:rPr lang="en-US" sz="2400" dirty="0"/>
                <a:t>                       P  =    Ƭ Ꙍ</a:t>
              </a:r>
            </a:p>
            <a:p>
              <a:r>
                <a:rPr lang="en-US" sz="2400" dirty="0"/>
                <a:t>	          P  =    26.5 Nm  x  2.63 Rad/sec  </a:t>
              </a:r>
              <a:r>
                <a:rPr lang="en-US" dirty="0"/>
                <a:t>(assume min rotational speed to get 12 VDC)</a:t>
              </a:r>
            </a:p>
            <a:p>
              <a:r>
                <a:rPr lang="en-US" sz="2400" dirty="0"/>
                <a:t> 	          </a:t>
              </a:r>
              <a:r>
                <a:rPr lang="en-US" sz="2400" dirty="0">
                  <a:solidFill>
                    <a:srgbClr val="0070C0"/>
                  </a:solidFill>
                </a:rPr>
                <a:t>P  =    69.9 Nm/sec   =   69.9 Watts	</a:t>
              </a:r>
            </a:p>
          </p:txBody>
        </p:sp>
        <p:pic>
          <p:nvPicPr>
            <p:cNvPr id="8" name="Picture 7">
              <a:extLst>
                <a:ext uri="{FF2B5EF4-FFF2-40B4-BE49-F238E27FC236}">
                  <a16:creationId xmlns:a16="http://schemas.microsoft.com/office/drawing/2014/main" id="{147F83B0-DD1C-494A-ADB0-C0268E6C29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95401" y="1509430"/>
              <a:ext cx="1182022" cy="1027067"/>
            </a:xfrm>
            <a:prstGeom prst="rect">
              <a:avLst/>
            </a:prstGeom>
          </p:spPr>
        </p:pic>
      </p:grpSp>
      <p:grpSp>
        <p:nvGrpSpPr>
          <p:cNvPr id="10" name="Group 9">
            <a:extLst>
              <a:ext uri="{FF2B5EF4-FFF2-40B4-BE49-F238E27FC236}">
                <a16:creationId xmlns:a16="http://schemas.microsoft.com/office/drawing/2014/main" id="{B19A6219-3227-441C-8A42-A8FA7BAD0A08}"/>
              </a:ext>
            </a:extLst>
          </p:cNvPr>
          <p:cNvGrpSpPr/>
          <p:nvPr/>
        </p:nvGrpSpPr>
        <p:grpSpPr>
          <a:xfrm>
            <a:off x="1295401" y="2928286"/>
            <a:ext cx="8228427" cy="1726798"/>
            <a:chOff x="1295401" y="2928286"/>
            <a:chExt cx="8228427" cy="1726798"/>
          </a:xfrm>
        </p:grpSpPr>
        <p:sp>
          <p:nvSpPr>
            <p:cNvPr id="3" name="TextBox 2">
              <a:extLst>
                <a:ext uri="{FF2B5EF4-FFF2-40B4-BE49-F238E27FC236}">
                  <a16:creationId xmlns:a16="http://schemas.microsoft.com/office/drawing/2014/main" id="{2B7CBDC3-13AE-4EA6-B762-5ED25D8AC717}"/>
                </a:ext>
              </a:extLst>
            </p:cNvPr>
            <p:cNvSpPr txBox="1"/>
            <p:nvPr/>
          </p:nvSpPr>
          <p:spPr>
            <a:xfrm>
              <a:off x="1295401" y="2928286"/>
              <a:ext cx="8228427" cy="1354217"/>
            </a:xfrm>
            <a:prstGeom prst="rect">
              <a:avLst/>
            </a:prstGeom>
            <a:noFill/>
          </p:spPr>
          <p:txBody>
            <a:bodyPr wrap="square" rtlCol="0">
              <a:spAutoFit/>
            </a:bodyPr>
            <a:lstStyle/>
            <a:p>
              <a:r>
                <a:rPr lang="en-US" sz="2400" dirty="0"/>
                <a:t>Power</a:t>
              </a:r>
              <a:r>
                <a:rPr lang="en-US" sz="2400" baseline="-25000" dirty="0"/>
                <a:t>Electrical</a:t>
              </a:r>
              <a:r>
                <a:rPr lang="en-US" sz="2400" dirty="0"/>
                <a:t>   =    Current (amps)   x   Voltage (voltage)</a:t>
              </a:r>
            </a:p>
            <a:p>
              <a:r>
                <a:rPr lang="en-US" sz="1000" dirty="0"/>
                <a:t>          </a:t>
              </a:r>
            </a:p>
            <a:p>
              <a:r>
                <a:rPr lang="en-US" sz="2400" dirty="0"/>
                <a:t>                     P  =    I V</a:t>
              </a:r>
            </a:p>
            <a:p>
              <a:r>
                <a:rPr lang="en-US" sz="2400" dirty="0"/>
                <a:t>	</a:t>
              </a:r>
              <a:r>
                <a:rPr lang="en-US" sz="2400" dirty="0">
                  <a:solidFill>
                    <a:srgbClr val="0070C0"/>
                  </a:solidFill>
                </a:rPr>
                <a:t>        P  =    6.1 Watts  (measured using power meter)</a:t>
              </a:r>
            </a:p>
          </p:txBody>
        </p:sp>
        <p:pic>
          <p:nvPicPr>
            <p:cNvPr id="9" name="Picture 8">
              <a:extLst>
                <a:ext uri="{FF2B5EF4-FFF2-40B4-BE49-F238E27FC236}">
                  <a16:creationId xmlns:a16="http://schemas.microsoft.com/office/drawing/2014/main" id="{98FB479E-0E5E-4484-95B5-69045E23DD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95401" y="3577258"/>
              <a:ext cx="1281333" cy="1077826"/>
            </a:xfrm>
            <a:prstGeom prst="rect">
              <a:avLst/>
            </a:prstGeom>
          </p:spPr>
        </p:pic>
      </p:grpSp>
    </p:spTree>
    <p:extLst>
      <p:ext uri="{BB962C8B-B14F-4D97-AF65-F5344CB8AC3E}">
        <p14:creationId xmlns:p14="http://schemas.microsoft.com/office/powerpoint/2010/main" val="182236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B0CECF-53D4-44C7-9A9C-085AE11FD0CA}"/>
              </a:ext>
            </a:extLst>
          </p:cNvPr>
          <p:cNvSpPr>
            <a:spLocks noGrp="1"/>
          </p:cNvSpPr>
          <p:nvPr>
            <p:ph type="sldNum" sz="quarter" idx="12"/>
          </p:nvPr>
        </p:nvSpPr>
        <p:spPr/>
        <p:txBody>
          <a:bodyPr/>
          <a:lstStyle/>
          <a:p>
            <a:fld id="{6CC3B4F2-E589-42AA-B4B2-E5201966EA6B}" type="slidenum">
              <a:rPr lang="en-US" smtClean="0"/>
              <a:t>4</a:t>
            </a:fld>
            <a:endParaRPr lang="en-US"/>
          </a:p>
        </p:txBody>
      </p:sp>
      <p:pic>
        <p:nvPicPr>
          <p:cNvPr id="6" name="Picture 5">
            <a:extLst>
              <a:ext uri="{FF2B5EF4-FFF2-40B4-BE49-F238E27FC236}">
                <a16:creationId xmlns:a16="http://schemas.microsoft.com/office/drawing/2014/main" id="{32FDDD6A-D39A-4FD5-ABB9-D9DEB6843B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8200" y="1322361"/>
            <a:ext cx="6000387" cy="4500291"/>
          </a:xfrm>
          <a:prstGeom prst="rect">
            <a:avLst/>
          </a:prstGeom>
        </p:spPr>
      </p:pic>
      <p:sp>
        <p:nvSpPr>
          <p:cNvPr id="7" name="TextBox 6">
            <a:extLst>
              <a:ext uri="{FF2B5EF4-FFF2-40B4-BE49-F238E27FC236}">
                <a16:creationId xmlns:a16="http://schemas.microsoft.com/office/drawing/2014/main" id="{FB957AE5-A6B0-4719-943C-E36458712660}"/>
              </a:ext>
            </a:extLst>
          </p:cNvPr>
          <p:cNvSpPr txBox="1"/>
          <p:nvPr/>
        </p:nvSpPr>
        <p:spPr>
          <a:xfrm>
            <a:off x="2951363" y="118115"/>
            <a:ext cx="6285364" cy="584775"/>
          </a:xfrm>
          <a:prstGeom prst="rect">
            <a:avLst/>
          </a:prstGeom>
          <a:noFill/>
        </p:spPr>
        <p:txBody>
          <a:bodyPr wrap="square" rtlCol="0">
            <a:spAutoFit/>
          </a:bodyPr>
          <a:lstStyle/>
          <a:p>
            <a:pPr algn="ctr"/>
            <a:r>
              <a:rPr lang="en-US" sz="3200" dirty="0">
                <a:solidFill>
                  <a:srgbClr val="FF0000"/>
                </a:solidFill>
              </a:rPr>
              <a:t>Experimental Hardware</a:t>
            </a:r>
          </a:p>
        </p:txBody>
      </p:sp>
      <p:sp>
        <p:nvSpPr>
          <p:cNvPr id="8" name="TextBox 7">
            <a:extLst>
              <a:ext uri="{FF2B5EF4-FFF2-40B4-BE49-F238E27FC236}">
                <a16:creationId xmlns:a16="http://schemas.microsoft.com/office/drawing/2014/main" id="{C858DBD3-7F1E-4BC3-931E-EE5422DE681A}"/>
              </a:ext>
            </a:extLst>
          </p:cNvPr>
          <p:cNvSpPr txBox="1"/>
          <p:nvPr/>
        </p:nvSpPr>
        <p:spPr>
          <a:xfrm>
            <a:off x="7441809" y="1333055"/>
            <a:ext cx="4093699" cy="1938992"/>
          </a:xfrm>
          <a:prstGeom prst="rect">
            <a:avLst/>
          </a:prstGeom>
          <a:noFill/>
        </p:spPr>
        <p:txBody>
          <a:bodyPr wrap="square" rtlCol="0">
            <a:spAutoFit/>
          </a:bodyPr>
          <a:lstStyle/>
          <a:p>
            <a:r>
              <a:rPr lang="en-US" sz="2400" dirty="0"/>
              <a:t>The bike peddles are cranked manually.  The bike chain spins the bike wheel.  The bike wheel is coupled to the alternator via a V-belt.</a:t>
            </a:r>
          </a:p>
        </p:txBody>
      </p:sp>
      <p:sp>
        <p:nvSpPr>
          <p:cNvPr id="9" name="TextBox 8">
            <a:extLst>
              <a:ext uri="{FF2B5EF4-FFF2-40B4-BE49-F238E27FC236}">
                <a16:creationId xmlns:a16="http://schemas.microsoft.com/office/drawing/2014/main" id="{84F73713-FA25-4710-A68E-F732A10F4822}"/>
              </a:ext>
            </a:extLst>
          </p:cNvPr>
          <p:cNvSpPr txBox="1"/>
          <p:nvPr/>
        </p:nvSpPr>
        <p:spPr>
          <a:xfrm>
            <a:off x="7441809" y="3440421"/>
            <a:ext cx="4093698" cy="2308324"/>
          </a:xfrm>
          <a:prstGeom prst="rect">
            <a:avLst/>
          </a:prstGeom>
          <a:noFill/>
        </p:spPr>
        <p:txBody>
          <a:bodyPr wrap="square" rtlCol="0">
            <a:spAutoFit/>
          </a:bodyPr>
          <a:lstStyle/>
          <a:p>
            <a:r>
              <a:rPr lang="en-US" sz="2400" dirty="0"/>
              <a:t>This rig was developed to  study mechanical load requirements and associated electrical system performance in order to design a water driven power system. </a:t>
            </a:r>
          </a:p>
        </p:txBody>
      </p:sp>
    </p:spTree>
    <p:extLst>
      <p:ext uri="{BB962C8B-B14F-4D97-AF65-F5344CB8AC3E}">
        <p14:creationId xmlns:p14="http://schemas.microsoft.com/office/powerpoint/2010/main" val="126135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34E77D-5CC8-40E6-9C60-82F3382C687A}"/>
              </a:ext>
            </a:extLst>
          </p:cNvPr>
          <p:cNvSpPr txBox="1"/>
          <p:nvPr/>
        </p:nvSpPr>
        <p:spPr>
          <a:xfrm>
            <a:off x="2265427" y="202522"/>
            <a:ext cx="7661145" cy="584775"/>
          </a:xfrm>
          <a:prstGeom prst="rect">
            <a:avLst/>
          </a:prstGeom>
          <a:noFill/>
        </p:spPr>
        <p:txBody>
          <a:bodyPr wrap="square" rtlCol="0">
            <a:spAutoFit/>
          </a:bodyPr>
          <a:lstStyle/>
          <a:p>
            <a:pPr algn="ctr"/>
            <a:r>
              <a:rPr lang="en-US" sz="3200" dirty="0">
                <a:solidFill>
                  <a:srgbClr val="FF0000"/>
                </a:solidFill>
              </a:rPr>
              <a:t>Energy/Power Losses</a:t>
            </a:r>
          </a:p>
        </p:txBody>
      </p:sp>
      <p:sp>
        <p:nvSpPr>
          <p:cNvPr id="3" name="TextBox 2">
            <a:extLst>
              <a:ext uri="{FF2B5EF4-FFF2-40B4-BE49-F238E27FC236}">
                <a16:creationId xmlns:a16="http://schemas.microsoft.com/office/drawing/2014/main" id="{B4FBA686-C8BE-4DBB-8545-C771A951A64D}"/>
              </a:ext>
            </a:extLst>
          </p:cNvPr>
          <p:cNvSpPr txBox="1"/>
          <p:nvPr/>
        </p:nvSpPr>
        <p:spPr>
          <a:xfrm>
            <a:off x="1017562" y="3024746"/>
            <a:ext cx="10156874"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Converting the alternator output to a DC voltage (via the Bridge Rectifier) involves electrical losses in the form of heat.</a:t>
            </a:r>
          </a:p>
        </p:txBody>
      </p:sp>
      <p:sp>
        <p:nvSpPr>
          <p:cNvPr id="4" name="TextBox 3">
            <a:extLst>
              <a:ext uri="{FF2B5EF4-FFF2-40B4-BE49-F238E27FC236}">
                <a16:creationId xmlns:a16="http://schemas.microsoft.com/office/drawing/2014/main" id="{B892611E-0379-42E0-9AAE-9A004AB76DB0}"/>
              </a:ext>
            </a:extLst>
          </p:cNvPr>
          <p:cNvSpPr txBox="1"/>
          <p:nvPr/>
        </p:nvSpPr>
        <p:spPr>
          <a:xfrm>
            <a:off x="1017562" y="4108720"/>
            <a:ext cx="10156874"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Converting the DC voltage to 120 VAC (via the inverter) also results in electrical losses in the form of heat.</a:t>
            </a:r>
          </a:p>
        </p:txBody>
      </p:sp>
      <p:sp>
        <p:nvSpPr>
          <p:cNvPr id="6" name="Slide Number Placeholder 5">
            <a:extLst>
              <a:ext uri="{FF2B5EF4-FFF2-40B4-BE49-F238E27FC236}">
                <a16:creationId xmlns:a16="http://schemas.microsoft.com/office/drawing/2014/main" id="{A383961D-F794-4BF2-B37C-75F5BF24AA6B}"/>
              </a:ext>
            </a:extLst>
          </p:cNvPr>
          <p:cNvSpPr>
            <a:spLocks noGrp="1"/>
          </p:cNvSpPr>
          <p:nvPr>
            <p:ph type="sldNum" sz="quarter" idx="12"/>
          </p:nvPr>
        </p:nvSpPr>
        <p:spPr/>
        <p:txBody>
          <a:bodyPr/>
          <a:lstStyle/>
          <a:p>
            <a:fld id="{6CC3B4F2-E589-42AA-B4B2-E5201966EA6B}" type="slidenum">
              <a:rPr lang="en-US" smtClean="0"/>
              <a:t>40</a:t>
            </a:fld>
            <a:endParaRPr lang="en-US"/>
          </a:p>
        </p:txBody>
      </p:sp>
      <p:sp>
        <p:nvSpPr>
          <p:cNvPr id="7" name="TextBox 6">
            <a:extLst>
              <a:ext uri="{FF2B5EF4-FFF2-40B4-BE49-F238E27FC236}">
                <a16:creationId xmlns:a16="http://schemas.microsoft.com/office/drawing/2014/main" id="{B733A363-881B-4BF2-9BA4-BA59A98D6042}"/>
              </a:ext>
            </a:extLst>
          </p:cNvPr>
          <p:cNvSpPr txBox="1"/>
          <p:nvPr/>
        </p:nvSpPr>
        <p:spPr>
          <a:xfrm>
            <a:off x="1017562" y="1291854"/>
            <a:ext cx="10156874"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Mechanical bearing and belt friction reduce efficiency. </a:t>
            </a:r>
          </a:p>
        </p:txBody>
      </p:sp>
      <p:sp>
        <p:nvSpPr>
          <p:cNvPr id="8" name="TextBox 7">
            <a:extLst>
              <a:ext uri="{FF2B5EF4-FFF2-40B4-BE49-F238E27FC236}">
                <a16:creationId xmlns:a16="http://schemas.microsoft.com/office/drawing/2014/main" id="{10EF4521-3616-4F9B-8E7C-8D18994A63F7}"/>
              </a:ext>
            </a:extLst>
          </p:cNvPr>
          <p:cNvSpPr txBox="1"/>
          <p:nvPr/>
        </p:nvSpPr>
        <p:spPr>
          <a:xfrm>
            <a:off x="1017562" y="1973634"/>
            <a:ext cx="10156874"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conversion of rotational energy into AC electrical energy in the alternator results in significant losses.</a:t>
            </a:r>
          </a:p>
        </p:txBody>
      </p:sp>
    </p:spTree>
    <p:extLst>
      <p:ext uri="{BB962C8B-B14F-4D97-AF65-F5344CB8AC3E}">
        <p14:creationId xmlns:p14="http://schemas.microsoft.com/office/powerpoint/2010/main" val="303818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D903B82-5DBE-48AA-92B8-82F540C2ABC8}"/>
              </a:ext>
            </a:extLst>
          </p:cNvPr>
          <p:cNvSpPr txBox="1"/>
          <p:nvPr/>
        </p:nvSpPr>
        <p:spPr>
          <a:xfrm>
            <a:off x="1498474" y="1159366"/>
            <a:ext cx="7912812" cy="1200329"/>
          </a:xfrm>
          <a:prstGeom prst="rect">
            <a:avLst/>
          </a:prstGeom>
          <a:noFill/>
        </p:spPr>
        <p:txBody>
          <a:bodyPr wrap="square" rtlCol="0">
            <a:spAutoFit/>
          </a:bodyPr>
          <a:lstStyle/>
          <a:p>
            <a:r>
              <a:rPr lang="en-US" sz="2400" dirty="0"/>
              <a:t>Work is the area under the Torque-Rotation Angle curve</a:t>
            </a:r>
          </a:p>
          <a:p>
            <a:r>
              <a:rPr lang="en-US" sz="1200" dirty="0"/>
              <a:t>	</a:t>
            </a:r>
          </a:p>
          <a:p>
            <a:r>
              <a:rPr lang="en-US" sz="2400" dirty="0"/>
              <a:t>	Work   =    </a:t>
            </a:r>
            <a:r>
              <a:rPr lang="en-US" sz="3600" dirty="0"/>
              <a:t>ꭍ</a:t>
            </a:r>
            <a:r>
              <a:rPr lang="en-US" sz="2400" dirty="0"/>
              <a:t> Ƭ d</a:t>
            </a:r>
            <a:r>
              <a:rPr lang="el-GR" sz="2400" dirty="0"/>
              <a:t>ϴ</a:t>
            </a:r>
            <a:r>
              <a:rPr lang="en-US" sz="2400" dirty="0"/>
              <a:t>          </a:t>
            </a:r>
          </a:p>
        </p:txBody>
      </p:sp>
      <p:sp>
        <p:nvSpPr>
          <p:cNvPr id="2" name="Slide Number Placeholder 1">
            <a:extLst>
              <a:ext uri="{FF2B5EF4-FFF2-40B4-BE49-F238E27FC236}">
                <a16:creationId xmlns:a16="http://schemas.microsoft.com/office/drawing/2014/main" id="{2B4FB6E7-66FA-4DCA-BC8E-92088A327B22}"/>
              </a:ext>
            </a:extLst>
          </p:cNvPr>
          <p:cNvSpPr>
            <a:spLocks noGrp="1"/>
          </p:cNvSpPr>
          <p:nvPr>
            <p:ph type="sldNum" sz="quarter" idx="12"/>
          </p:nvPr>
        </p:nvSpPr>
        <p:spPr/>
        <p:txBody>
          <a:bodyPr/>
          <a:lstStyle/>
          <a:p>
            <a:fld id="{6CC3B4F2-E589-42AA-B4B2-E5201966EA6B}" type="slidenum">
              <a:rPr lang="en-US" smtClean="0"/>
              <a:t>41</a:t>
            </a:fld>
            <a:endParaRPr lang="en-US"/>
          </a:p>
        </p:txBody>
      </p:sp>
      <p:sp>
        <p:nvSpPr>
          <p:cNvPr id="7" name="TextBox 6">
            <a:extLst>
              <a:ext uri="{FF2B5EF4-FFF2-40B4-BE49-F238E27FC236}">
                <a16:creationId xmlns:a16="http://schemas.microsoft.com/office/drawing/2014/main" id="{07D1F4B7-9742-455D-9C95-34ECB48B8219}"/>
              </a:ext>
            </a:extLst>
          </p:cNvPr>
          <p:cNvSpPr txBox="1"/>
          <p:nvPr/>
        </p:nvSpPr>
        <p:spPr>
          <a:xfrm>
            <a:off x="2265427" y="202522"/>
            <a:ext cx="7661145" cy="584775"/>
          </a:xfrm>
          <a:prstGeom prst="rect">
            <a:avLst/>
          </a:prstGeom>
          <a:noFill/>
        </p:spPr>
        <p:txBody>
          <a:bodyPr wrap="square" rtlCol="0">
            <a:spAutoFit/>
          </a:bodyPr>
          <a:lstStyle/>
          <a:p>
            <a:pPr algn="ctr"/>
            <a:r>
              <a:rPr lang="en-US" sz="3200" dirty="0">
                <a:solidFill>
                  <a:srgbClr val="FF0000"/>
                </a:solidFill>
              </a:rPr>
              <a:t>Work Done by the Water Wheel</a:t>
            </a:r>
          </a:p>
        </p:txBody>
      </p:sp>
      <p:sp>
        <p:nvSpPr>
          <p:cNvPr id="4" name="TextBox 3">
            <a:extLst>
              <a:ext uri="{FF2B5EF4-FFF2-40B4-BE49-F238E27FC236}">
                <a16:creationId xmlns:a16="http://schemas.microsoft.com/office/drawing/2014/main" id="{38950757-5C0F-4E63-80CD-336D275C925D}"/>
              </a:ext>
            </a:extLst>
          </p:cNvPr>
          <p:cNvSpPr txBox="1"/>
          <p:nvPr/>
        </p:nvSpPr>
        <p:spPr>
          <a:xfrm>
            <a:off x="1041010" y="4407070"/>
            <a:ext cx="9847384" cy="954107"/>
          </a:xfrm>
          <a:prstGeom prst="rect">
            <a:avLst/>
          </a:prstGeom>
          <a:noFill/>
        </p:spPr>
        <p:txBody>
          <a:bodyPr wrap="square" rtlCol="0">
            <a:spAutoFit/>
          </a:bodyPr>
          <a:lstStyle/>
          <a:p>
            <a:r>
              <a:rPr lang="en-US" sz="2400" dirty="0"/>
              <a:t>Assuming a constant water source, the wheel will perform endless work since the Theta Angle (</a:t>
            </a:r>
            <a:r>
              <a:rPr lang="el-GR" sz="2400" dirty="0"/>
              <a:t>ϴ</a:t>
            </a:r>
            <a:r>
              <a:rPr lang="en-US" sz="2400" dirty="0"/>
              <a:t>) is constantly increasing ( meaning </a:t>
            </a:r>
            <a:r>
              <a:rPr lang="el-GR" sz="2400" dirty="0"/>
              <a:t>ϴ</a:t>
            </a:r>
            <a:r>
              <a:rPr lang="en-US" sz="2400" baseline="-25000" dirty="0"/>
              <a:t>final</a:t>
            </a:r>
            <a:r>
              <a:rPr lang="en-US" sz="2400" dirty="0"/>
              <a:t> --&gt; </a:t>
            </a:r>
            <a:r>
              <a:rPr lang="en-US" sz="3200" dirty="0"/>
              <a:t>∞</a:t>
            </a:r>
            <a:r>
              <a:rPr lang="en-US" sz="2400" dirty="0"/>
              <a:t> ).</a:t>
            </a:r>
          </a:p>
        </p:txBody>
      </p:sp>
      <p:sp>
        <p:nvSpPr>
          <p:cNvPr id="8" name="TextBox 7">
            <a:extLst>
              <a:ext uri="{FF2B5EF4-FFF2-40B4-BE49-F238E27FC236}">
                <a16:creationId xmlns:a16="http://schemas.microsoft.com/office/drawing/2014/main" id="{72683F0C-69BA-4B8B-83E1-C1073A892CBD}"/>
              </a:ext>
            </a:extLst>
          </p:cNvPr>
          <p:cNvSpPr txBox="1"/>
          <p:nvPr/>
        </p:nvSpPr>
        <p:spPr>
          <a:xfrm>
            <a:off x="1498474" y="2728020"/>
            <a:ext cx="5247249" cy="1384995"/>
          </a:xfrm>
          <a:prstGeom prst="rect">
            <a:avLst/>
          </a:prstGeom>
          <a:noFill/>
        </p:spPr>
        <p:txBody>
          <a:bodyPr wrap="square" rtlCol="0">
            <a:spAutoFit/>
          </a:bodyPr>
          <a:lstStyle/>
          <a:p>
            <a:r>
              <a:rPr lang="en-US" sz="2400" dirty="0"/>
              <a:t>For constant Torque (Ƭ) Work becomes:</a:t>
            </a:r>
          </a:p>
          <a:p>
            <a:endParaRPr lang="en-US" sz="1200" dirty="0"/>
          </a:p>
          <a:p>
            <a:r>
              <a:rPr lang="en-US" sz="2400" dirty="0"/>
              <a:t>	Work   =   Ƭ  ( </a:t>
            </a:r>
            <a:r>
              <a:rPr lang="el-GR" sz="2400" dirty="0"/>
              <a:t>ϴ</a:t>
            </a:r>
            <a:r>
              <a:rPr lang="en-US" sz="2400" baseline="-25000" dirty="0"/>
              <a:t>final </a:t>
            </a:r>
            <a:r>
              <a:rPr lang="en-US" sz="2400" dirty="0"/>
              <a:t> -</a:t>
            </a:r>
            <a:r>
              <a:rPr lang="el-GR" sz="2400" dirty="0"/>
              <a:t> ϴ</a:t>
            </a:r>
            <a:r>
              <a:rPr lang="en-US" sz="2400" baseline="-25000" dirty="0"/>
              <a:t>initial</a:t>
            </a:r>
            <a:r>
              <a:rPr lang="en-US" sz="2400" dirty="0"/>
              <a:t> )</a:t>
            </a:r>
          </a:p>
          <a:p>
            <a:r>
              <a:rPr lang="en-US" sz="2400" dirty="0"/>
              <a:t>         </a:t>
            </a:r>
          </a:p>
        </p:txBody>
      </p:sp>
    </p:spTree>
    <p:extLst>
      <p:ext uri="{BB962C8B-B14F-4D97-AF65-F5344CB8AC3E}">
        <p14:creationId xmlns:p14="http://schemas.microsoft.com/office/powerpoint/2010/main" val="335321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A36545-D8D1-4B0D-B641-D671BD268A29}"/>
              </a:ext>
            </a:extLst>
          </p:cNvPr>
          <p:cNvSpPr>
            <a:spLocks noGrp="1"/>
          </p:cNvSpPr>
          <p:nvPr>
            <p:ph type="sldNum" sz="quarter" idx="12"/>
          </p:nvPr>
        </p:nvSpPr>
        <p:spPr/>
        <p:txBody>
          <a:bodyPr/>
          <a:lstStyle/>
          <a:p>
            <a:fld id="{6CC3B4F2-E589-42AA-B4B2-E5201966EA6B}" type="slidenum">
              <a:rPr lang="en-US" smtClean="0"/>
              <a:t>42</a:t>
            </a:fld>
            <a:endParaRPr lang="en-US"/>
          </a:p>
        </p:txBody>
      </p:sp>
      <p:sp>
        <p:nvSpPr>
          <p:cNvPr id="3" name="TextBox 2">
            <a:extLst>
              <a:ext uri="{FF2B5EF4-FFF2-40B4-BE49-F238E27FC236}">
                <a16:creationId xmlns:a16="http://schemas.microsoft.com/office/drawing/2014/main" id="{8299F2EA-8AC4-4272-9AA9-46DFBD8A785E}"/>
              </a:ext>
            </a:extLst>
          </p:cNvPr>
          <p:cNvSpPr txBox="1"/>
          <p:nvPr/>
        </p:nvSpPr>
        <p:spPr>
          <a:xfrm>
            <a:off x="1350499" y="2321004"/>
            <a:ext cx="5134707" cy="1107996"/>
          </a:xfrm>
          <a:prstGeom prst="rect">
            <a:avLst/>
          </a:prstGeom>
          <a:noFill/>
        </p:spPr>
        <p:txBody>
          <a:bodyPr wrap="square" rtlCol="0">
            <a:spAutoFit/>
          </a:bodyPr>
          <a:lstStyle/>
          <a:p>
            <a:r>
              <a:rPr lang="en-US" sz="6600" dirty="0"/>
              <a:t>QUESTIONS ?</a:t>
            </a:r>
          </a:p>
        </p:txBody>
      </p:sp>
      <p:pic>
        <p:nvPicPr>
          <p:cNvPr id="4" name="Picture 3">
            <a:extLst>
              <a:ext uri="{FF2B5EF4-FFF2-40B4-BE49-F238E27FC236}">
                <a16:creationId xmlns:a16="http://schemas.microsoft.com/office/drawing/2014/main" id="{833B3BC6-7A38-4DE2-91D9-04409CC6EBA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94695" y="1899259"/>
            <a:ext cx="4263683" cy="2846828"/>
          </a:xfrm>
          <a:prstGeom prst="rect">
            <a:avLst/>
          </a:prstGeom>
        </p:spPr>
      </p:pic>
    </p:spTree>
    <p:extLst>
      <p:ext uri="{BB962C8B-B14F-4D97-AF65-F5344CB8AC3E}">
        <p14:creationId xmlns:p14="http://schemas.microsoft.com/office/powerpoint/2010/main" val="138926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544CFB1B-48DD-4406-9ECA-713DC5B72679}"/>
              </a:ext>
            </a:extLst>
          </p:cNvPr>
          <p:cNvGrpSpPr/>
          <p:nvPr/>
        </p:nvGrpSpPr>
        <p:grpSpPr>
          <a:xfrm>
            <a:off x="4763817" y="1068898"/>
            <a:ext cx="6701350" cy="4484103"/>
            <a:chOff x="2681798" y="1255798"/>
            <a:chExt cx="6701350" cy="4484103"/>
          </a:xfrm>
        </p:grpSpPr>
        <p:grpSp>
          <p:nvGrpSpPr>
            <p:cNvPr id="27" name="Group 26">
              <a:extLst>
                <a:ext uri="{FF2B5EF4-FFF2-40B4-BE49-F238E27FC236}">
                  <a16:creationId xmlns:a16="http://schemas.microsoft.com/office/drawing/2014/main" id="{9FAC14DC-0F9B-40E9-8627-A99FB30CDC76}"/>
                </a:ext>
              </a:extLst>
            </p:cNvPr>
            <p:cNvGrpSpPr/>
            <p:nvPr/>
          </p:nvGrpSpPr>
          <p:grpSpPr>
            <a:xfrm rot="7115015">
              <a:off x="4619826" y="3688599"/>
              <a:ext cx="2185698" cy="1916905"/>
              <a:chOff x="5003969" y="1326138"/>
              <a:chExt cx="2185698" cy="1916905"/>
            </a:xfrm>
          </p:grpSpPr>
          <p:grpSp>
            <p:nvGrpSpPr>
              <p:cNvPr id="29" name="Group 28">
                <a:extLst>
                  <a:ext uri="{FF2B5EF4-FFF2-40B4-BE49-F238E27FC236}">
                    <a16:creationId xmlns:a16="http://schemas.microsoft.com/office/drawing/2014/main" id="{C7D03B7D-FA4D-45A9-9B0D-1105B375A034}"/>
                  </a:ext>
                </a:extLst>
              </p:cNvPr>
              <p:cNvGrpSpPr/>
              <p:nvPr/>
            </p:nvGrpSpPr>
            <p:grpSpPr>
              <a:xfrm>
                <a:off x="5003969" y="1326138"/>
                <a:ext cx="355822" cy="1663953"/>
                <a:chOff x="5003969" y="1326138"/>
                <a:chExt cx="299550" cy="1593103"/>
              </a:xfrm>
            </p:grpSpPr>
            <p:cxnSp>
              <p:nvCxnSpPr>
                <p:cNvPr id="36" name="Straight Connector 35">
                  <a:extLst>
                    <a:ext uri="{FF2B5EF4-FFF2-40B4-BE49-F238E27FC236}">
                      <a16:creationId xmlns:a16="http://schemas.microsoft.com/office/drawing/2014/main" id="{BD2265E5-4792-438B-A29F-CEE7CFC01FDC}"/>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A176ABF-2727-4060-BCAA-0097AE3EF859}"/>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6B1C9003-EFAC-44AC-981E-A48D165D4232}"/>
                  </a:ext>
                </a:extLst>
              </p:cNvPr>
              <p:cNvGrpSpPr/>
              <p:nvPr/>
            </p:nvGrpSpPr>
            <p:grpSpPr>
              <a:xfrm rot="2047168">
                <a:off x="5710262" y="1579090"/>
                <a:ext cx="355822" cy="1663953"/>
                <a:chOff x="5003969" y="1326138"/>
                <a:chExt cx="299550" cy="1593103"/>
              </a:xfrm>
            </p:grpSpPr>
            <p:cxnSp>
              <p:nvCxnSpPr>
                <p:cNvPr id="34" name="Straight Connector 33">
                  <a:extLst>
                    <a:ext uri="{FF2B5EF4-FFF2-40B4-BE49-F238E27FC236}">
                      <a16:creationId xmlns:a16="http://schemas.microsoft.com/office/drawing/2014/main" id="{D3DCE062-8DD5-4E15-8D67-87D4304B5C40}"/>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633CE7E-07E3-49D0-BE43-7BE92CEA694A}"/>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AF7162F5-7376-4B6C-8B96-3D3C0CC2CECD}"/>
                  </a:ext>
                </a:extLst>
              </p:cNvPr>
              <p:cNvGrpSpPr/>
              <p:nvPr/>
            </p:nvGrpSpPr>
            <p:grpSpPr>
              <a:xfrm rot="4009618">
                <a:off x="6179780" y="2147741"/>
                <a:ext cx="355822" cy="1663953"/>
                <a:chOff x="5003969" y="1326138"/>
                <a:chExt cx="299550" cy="1593103"/>
              </a:xfrm>
            </p:grpSpPr>
            <p:cxnSp>
              <p:nvCxnSpPr>
                <p:cNvPr id="32" name="Straight Connector 31">
                  <a:extLst>
                    <a:ext uri="{FF2B5EF4-FFF2-40B4-BE49-F238E27FC236}">
                      <a16:creationId xmlns:a16="http://schemas.microsoft.com/office/drawing/2014/main" id="{EC2E5F8A-6ED1-48D3-9996-92ADED492971}"/>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53165C9-E6BC-4DDC-B23A-896860151661}"/>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3" name="Rectangle: Rounded Corners 2">
              <a:extLst>
                <a:ext uri="{FF2B5EF4-FFF2-40B4-BE49-F238E27FC236}">
                  <a16:creationId xmlns:a16="http://schemas.microsoft.com/office/drawing/2014/main" id="{23C1D26A-DAC1-43E9-B5FC-96B86A6BBA83}"/>
                </a:ext>
              </a:extLst>
            </p:cNvPr>
            <p:cNvSpPr/>
            <p:nvPr/>
          </p:nvSpPr>
          <p:spPr>
            <a:xfrm>
              <a:off x="7723161" y="2697479"/>
              <a:ext cx="1659987" cy="146304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3" name="Straight Connector 52">
              <a:extLst>
                <a:ext uri="{FF2B5EF4-FFF2-40B4-BE49-F238E27FC236}">
                  <a16:creationId xmlns:a16="http://schemas.microsoft.com/office/drawing/2014/main" id="{BBDA4724-1D24-4552-B527-280FE45CEE71}"/>
                </a:ext>
              </a:extLst>
            </p:cNvPr>
            <p:cNvCxnSpPr>
              <a:cxnSpLocks/>
            </p:cNvCxnSpPr>
            <p:nvPr/>
          </p:nvCxnSpPr>
          <p:spPr>
            <a:xfrm flipV="1">
              <a:off x="5975648" y="3624737"/>
              <a:ext cx="2791428" cy="161614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CD96DCD-3A1A-4CAD-8F0E-DEA3A93DB8B2}"/>
                </a:ext>
              </a:extLst>
            </p:cNvPr>
            <p:cNvCxnSpPr>
              <a:cxnSpLocks/>
            </p:cNvCxnSpPr>
            <p:nvPr/>
          </p:nvCxnSpPr>
          <p:spPr>
            <a:xfrm>
              <a:off x="6213284" y="1546326"/>
              <a:ext cx="2639744" cy="167179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8807ABC8-0365-48F5-97E8-47C32B3D2D30}"/>
                </a:ext>
              </a:extLst>
            </p:cNvPr>
            <p:cNvSpPr/>
            <p:nvPr/>
          </p:nvSpPr>
          <p:spPr>
            <a:xfrm>
              <a:off x="2985257" y="1326138"/>
              <a:ext cx="4318781" cy="4037428"/>
            </a:xfrm>
            <a:prstGeom prst="ellipse">
              <a:avLst/>
            </a:prstGeom>
            <a:noFill/>
            <a:ln w="1619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4F235EC3-C6F5-4DBA-804D-AD354B39424A}"/>
                </a:ext>
              </a:extLst>
            </p:cNvPr>
            <p:cNvSpPr/>
            <p:nvPr/>
          </p:nvSpPr>
          <p:spPr>
            <a:xfrm>
              <a:off x="4572240" y="2814574"/>
              <a:ext cx="1034742" cy="1014178"/>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85A297F7-B2C2-4625-9196-E931BCE7C085}"/>
                </a:ext>
              </a:extLst>
            </p:cNvPr>
            <p:cNvGrpSpPr/>
            <p:nvPr/>
          </p:nvGrpSpPr>
          <p:grpSpPr>
            <a:xfrm rot="21374307">
              <a:off x="4933629" y="1255798"/>
              <a:ext cx="2185698" cy="1916905"/>
              <a:chOff x="5003969" y="1312070"/>
              <a:chExt cx="2185698" cy="1916905"/>
            </a:xfrm>
          </p:grpSpPr>
          <p:grpSp>
            <p:nvGrpSpPr>
              <p:cNvPr id="16" name="Group 15">
                <a:extLst>
                  <a:ext uri="{FF2B5EF4-FFF2-40B4-BE49-F238E27FC236}">
                    <a16:creationId xmlns:a16="http://schemas.microsoft.com/office/drawing/2014/main" id="{7B0D1A4F-ECE4-47B1-A1A9-58520FDDDD9B}"/>
                  </a:ext>
                </a:extLst>
              </p:cNvPr>
              <p:cNvGrpSpPr/>
              <p:nvPr/>
            </p:nvGrpSpPr>
            <p:grpSpPr>
              <a:xfrm>
                <a:off x="5003969" y="1312070"/>
                <a:ext cx="355822" cy="1663953"/>
                <a:chOff x="5003969" y="1326138"/>
                <a:chExt cx="299550" cy="1593103"/>
              </a:xfrm>
            </p:grpSpPr>
            <p:cxnSp>
              <p:nvCxnSpPr>
                <p:cNvPr id="10" name="Straight Connector 9">
                  <a:extLst>
                    <a:ext uri="{FF2B5EF4-FFF2-40B4-BE49-F238E27FC236}">
                      <a16:creationId xmlns:a16="http://schemas.microsoft.com/office/drawing/2014/main" id="{4CCB4479-E800-46EB-90F4-D3378630B0F8}"/>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CDA424F-12AE-4487-AD8B-CDB185CADB61}"/>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AF36B8D2-F1D2-403B-A557-FB42499291C4}"/>
                  </a:ext>
                </a:extLst>
              </p:cNvPr>
              <p:cNvGrpSpPr/>
              <p:nvPr/>
            </p:nvGrpSpPr>
            <p:grpSpPr>
              <a:xfrm rot="2047168">
                <a:off x="5710262" y="1565022"/>
                <a:ext cx="355822" cy="1663953"/>
                <a:chOff x="5003969" y="1326138"/>
                <a:chExt cx="299550" cy="1593103"/>
              </a:xfrm>
            </p:grpSpPr>
            <p:cxnSp>
              <p:nvCxnSpPr>
                <p:cNvPr id="18" name="Straight Connector 17">
                  <a:extLst>
                    <a:ext uri="{FF2B5EF4-FFF2-40B4-BE49-F238E27FC236}">
                      <a16:creationId xmlns:a16="http://schemas.microsoft.com/office/drawing/2014/main" id="{F9AE43D8-D0E4-4319-82B9-62040BC8D5FF}"/>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FE7F66E-EAAB-465C-866D-F66CA67BEE52}"/>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AC1FB10C-BAE1-44D0-9CB0-AC1548872690}"/>
                  </a:ext>
                </a:extLst>
              </p:cNvPr>
              <p:cNvGrpSpPr/>
              <p:nvPr/>
            </p:nvGrpSpPr>
            <p:grpSpPr>
              <a:xfrm rot="4009618">
                <a:off x="6179780" y="2133673"/>
                <a:ext cx="355822" cy="1663953"/>
                <a:chOff x="5003969" y="1326138"/>
                <a:chExt cx="299550" cy="1593103"/>
              </a:xfrm>
            </p:grpSpPr>
            <p:cxnSp>
              <p:nvCxnSpPr>
                <p:cNvPr id="21" name="Straight Connector 20">
                  <a:extLst>
                    <a:ext uri="{FF2B5EF4-FFF2-40B4-BE49-F238E27FC236}">
                      <a16:creationId xmlns:a16="http://schemas.microsoft.com/office/drawing/2014/main" id="{A5125EBF-6908-423A-813C-C075E6C9B1FE}"/>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AEA8EC9-D04F-497F-823E-07F8EFE49E77}"/>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8" name="Group 37">
              <a:extLst>
                <a:ext uri="{FF2B5EF4-FFF2-40B4-BE49-F238E27FC236}">
                  <a16:creationId xmlns:a16="http://schemas.microsoft.com/office/drawing/2014/main" id="{2E0AC347-C305-4BA4-BD7E-0B2B4617A471}"/>
                </a:ext>
              </a:extLst>
            </p:cNvPr>
            <p:cNvGrpSpPr/>
            <p:nvPr/>
          </p:nvGrpSpPr>
          <p:grpSpPr>
            <a:xfrm rot="14238300">
              <a:off x="2547402" y="2229029"/>
              <a:ext cx="2185698" cy="1916905"/>
              <a:chOff x="5003969" y="1326138"/>
              <a:chExt cx="2185698" cy="1916905"/>
            </a:xfrm>
          </p:grpSpPr>
          <p:grpSp>
            <p:nvGrpSpPr>
              <p:cNvPr id="39" name="Group 38">
                <a:extLst>
                  <a:ext uri="{FF2B5EF4-FFF2-40B4-BE49-F238E27FC236}">
                    <a16:creationId xmlns:a16="http://schemas.microsoft.com/office/drawing/2014/main" id="{CE56279B-22C6-4708-AFDD-8954212035B0}"/>
                  </a:ext>
                </a:extLst>
              </p:cNvPr>
              <p:cNvGrpSpPr/>
              <p:nvPr/>
            </p:nvGrpSpPr>
            <p:grpSpPr>
              <a:xfrm>
                <a:off x="5003969" y="1326138"/>
                <a:ext cx="355822" cy="1663953"/>
                <a:chOff x="5003969" y="1326138"/>
                <a:chExt cx="299550" cy="1593103"/>
              </a:xfrm>
            </p:grpSpPr>
            <p:cxnSp>
              <p:nvCxnSpPr>
                <p:cNvPr id="46" name="Straight Connector 45">
                  <a:extLst>
                    <a:ext uri="{FF2B5EF4-FFF2-40B4-BE49-F238E27FC236}">
                      <a16:creationId xmlns:a16="http://schemas.microsoft.com/office/drawing/2014/main" id="{838315D9-CE2C-482D-9C96-973416C31A14}"/>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3F42FB7-2DCF-4BD0-B9B1-FEF6690E55B0}"/>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DC81E5B7-D2F0-4302-B95D-FE2F2C502F87}"/>
                  </a:ext>
                </a:extLst>
              </p:cNvPr>
              <p:cNvGrpSpPr/>
              <p:nvPr/>
            </p:nvGrpSpPr>
            <p:grpSpPr>
              <a:xfrm rot="2047168">
                <a:off x="5710262" y="1579090"/>
                <a:ext cx="355822" cy="1663953"/>
                <a:chOff x="5003969" y="1326138"/>
                <a:chExt cx="299550" cy="1593103"/>
              </a:xfrm>
            </p:grpSpPr>
            <p:cxnSp>
              <p:nvCxnSpPr>
                <p:cNvPr id="44" name="Straight Connector 43">
                  <a:extLst>
                    <a:ext uri="{FF2B5EF4-FFF2-40B4-BE49-F238E27FC236}">
                      <a16:creationId xmlns:a16="http://schemas.microsoft.com/office/drawing/2014/main" id="{E39B5185-19D2-4E01-973E-86A791EE5BF2}"/>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8690067-629E-44C8-92C0-8F96DFF3402A}"/>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C2B79C4E-A126-4870-844B-0B43D1AE3916}"/>
                  </a:ext>
                </a:extLst>
              </p:cNvPr>
              <p:cNvGrpSpPr/>
              <p:nvPr/>
            </p:nvGrpSpPr>
            <p:grpSpPr>
              <a:xfrm rot="4009618">
                <a:off x="6179780" y="2147741"/>
                <a:ext cx="355822" cy="1663953"/>
                <a:chOff x="5003969" y="1326138"/>
                <a:chExt cx="299550" cy="1593103"/>
              </a:xfrm>
            </p:grpSpPr>
            <p:cxnSp>
              <p:nvCxnSpPr>
                <p:cNvPr id="42" name="Straight Connector 41">
                  <a:extLst>
                    <a:ext uri="{FF2B5EF4-FFF2-40B4-BE49-F238E27FC236}">
                      <a16:creationId xmlns:a16="http://schemas.microsoft.com/office/drawing/2014/main" id="{A99774C7-94D8-4EF5-A9F9-46CBD9A6695F}"/>
                    </a:ext>
                  </a:extLst>
                </p:cNvPr>
                <p:cNvCxnSpPr>
                  <a:cxnSpLocks/>
                </p:cNvCxnSpPr>
                <p:nvPr/>
              </p:nvCxnSpPr>
              <p:spPr>
                <a:xfrm flipV="1">
                  <a:off x="5003969" y="1326139"/>
                  <a:ext cx="299550" cy="159310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E5B3B54-86B9-46CF-A002-F435963F4969}"/>
                    </a:ext>
                  </a:extLst>
                </p:cNvPr>
                <p:cNvCxnSpPr>
                  <a:cxnSpLocks/>
                </p:cNvCxnSpPr>
                <p:nvPr/>
              </p:nvCxnSpPr>
              <p:spPr>
                <a:xfrm flipH="1" flipV="1">
                  <a:off x="5003970" y="1326138"/>
                  <a:ext cx="257347" cy="15931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2" name="Oval 1">
              <a:extLst>
                <a:ext uri="{FF2B5EF4-FFF2-40B4-BE49-F238E27FC236}">
                  <a16:creationId xmlns:a16="http://schemas.microsoft.com/office/drawing/2014/main" id="{8159EDDE-3D4D-4091-925E-21243689BE53}"/>
                </a:ext>
              </a:extLst>
            </p:cNvPr>
            <p:cNvSpPr/>
            <p:nvPr/>
          </p:nvSpPr>
          <p:spPr>
            <a:xfrm>
              <a:off x="8091827" y="2990091"/>
              <a:ext cx="909792" cy="8512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D4728460-B793-4BBD-818B-67FB477F6488}"/>
                </a:ext>
              </a:extLst>
            </p:cNvPr>
            <p:cNvSpPr/>
            <p:nvPr/>
          </p:nvSpPr>
          <p:spPr>
            <a:xfrm>
              <a:off x="8500281" y="3344852"/>
              <a:ext cx="123213" cy="15448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F986EA07-F851-486C-9A5C-1B257E43AD96}"/>
              </a:ext>
            </a:extLst>
          </p:cNvPr>
          <p:cNvSpPr txBox="1"/>
          <p:nvPr/>
        </p:nvSpPr>
        <p:spPr>
          <a:xfrm>
            <a:off x="2951363" y="118115"/>
            <a:ext cx="6285364" cy="584775"/>
          </a:xfrm>
          <a:prstGeom prst="rect">
            <a:avLst/>
          </a:prstGeom>
          <a:noFill/>
        </p:spPr>
        <p:txBody>
          <a:bodyPr wrap="square" rtlCol="0">
            <a:spAutoFit/>
          </a:bodyPr>
          <a:lstStyle/>
          <a:p>
            <a:pPr algn="ctr"/>
            <a:r>
              <a:rPr lang="en-US" sz="3200" dirty="0">
                <a:solidFill>
                  <a:srgbClr val="FF0000"/>
                </a:solidFill>
              </a:rPr>
              <a:t>Experimental Hardware</a:t>
            </a:r>
          </a:p>
        </p:txBody>
      </p:sp>
      <p:sp>
        <p:nvSpPr>
          <p:cNvPr id="81" name="TextBox 80">
            <a:extLst>
              <a:ext uri="{FF2B5EF4-FFF2-40B4-BE49-F238E27FC236}">
                <a16:creationId xmlns:a16="http://schemas.microsoft.com/office/drawing/2014/main" id="{04079BE7-2291-424D-B501-A218D1D4CFF5}"/>
              </a:ext>
            </a:extLst>
          </p:cNvPr>
          <p:cNvSpPr txBox="1"/>
          <p:nvPr/>
        </p:nvSpPr>
        <p:spPr>
          <a:xfrm>
            <a:off x="813051" y="4614203"/>
            <a:ext cx="4586438" cy="461665"/>
          </a:xfrm>
          <a:prstGeom prst="rect">
            <a:avLst/>
          </a:prstGeom>
          <a:noFill/>
        </p:spPr>
        <p:txBody>
          <a:bodyPr wrap="square" rtlCol="0">
            <a:spAutoFit/>
          </a:bodyPr>
          <a:lstStyle/>
          <a:p>
            <a:r>
              <a:rPr lang="en-US" sz="2400" b="1" dirty="0"/>
              <a:t>Pulley Ratio</a:t>
            </a:r>
            <a:r>
              <a:rPr lang="en-US" sz="2400" dirty="0"/>
              <a:t>  =   </a:t>
            </a:r>
            <a:r>
              <a:rPr lang="en-US" sz="2400" dirty="0">
                <a:solidFill>
                  <a:srgbClr val="FF0000"/>
                </a:solidFill>
              </a:rPr>
              <a:t>1.76</a:t>
            </a:r>
            <a:r>
              <a:rPr lang="en-US" sz="2400" dirty="0"/>
              <a:t> / </a:t>
            </a:r>
            <a:r>
              <a:rPr lang="en-US" sz="2400" dirty="0">
                <a:solidFill>
                  <a:srgbClr val="7030A0"/>
                </a:solidFill>
              </a:rPr>
              <a:t>0.22 </a:t>
            </a:r>
            <a:r>
              <a:rPr lang="en-US" sz="2400" dirty="0"/>
              <a:t> =  8.0  </a:t>
            </a:r>
          </a:p>
        </p:txBody>
      </p:sp>
      <p:sp>
        <p:nvSpPr>
          <p:cNvPr id="82" name="TextBox 81">
            <a:extLst>
              <a:ext uri="{FF2B5EF4-FFF2-40B4-BE49-F238E27FC236}">
                <a16:creationId xmlns:a16="http://schemas.microsoft.com/office/drawing/2014/main" id="{EEC1BBAB-3FDD-40F0-8E95-88EEF9EA6292}"/>
              </a:ext>
            </a:extLst>
          </p:cNvPr>
          <p:cNvSpPr txBox="1"/>
          <p:nvPr/>
        </p:nvSpPr>
        <p:spPr>
          <a:xfrm>
            <a:off x="10103449" y="3986925"/>
            <a:ext cx="1475293" cy="923330"/>
          </a:xfrm>
          <a:prstGeom prst="rect">
            <a:avLst/>
          </a:prstGeom>
          <a:noFill/>
        </p:spPr>
        <p:txBody>
          <a:bodyPr wrap="square" rtlCol="0">
            <a:spAutoFit/>
          </a:bodyPr>
          <a:lstStyle/>
          <a:p>
            <a:r>
              <a:rPr lang="en-US" dirty="0"/>
              <a:t>Permanent Magnet Alternator</a:t>
            </a:r>
          </a:p>
        </p:txBody>
      </p:sp>
      <p:sp>
        <p:nvSpPr>
          <p:cNvPr id="83" name="TextBox 82">
            <a:extLst>
              <a:ext uri="{FF2B5EF4-FFF2-40B4-BE49-F238E27FC236}">
                <a16:creationId xmlns:a16="http://schemas.microsoft.com/office/drawing/2014/main" id="{7CFD027D-C1C6-4FED-8AD5-65A71E9B9B15}"/>
              </a:ext>
            </a:extLst>
          </p:cNvPr>
          <p:cNvSpPr txBox="1"/>
          <p:nvPr/>
        </p:nvSpPr>
        <p:spPr>
          <a:xfrm>
            <a:off x="9499898" y="1747695"/>
            <a:ext cx="1475293" cy="369332"/>
          </a:xfrm>
          <a:prstGeom prst="rect">
            <a:avLst/>
          </a:prstGeom>
          <a:noFill/>
        </p:spPr>
        <p:txBody>
          <a:bodyPr wrap="square" rtlCol="0">
            <a:spAutoFit/>
          </a:bodyPr>
          <a:lstStyle/>
          <a:p>
            <a:r>
              <a:rPr lang="en-US" dirty="0"/>
              <a:t>V-Belt</a:t>
            </a:r>
          </a:p>
        </p:txBody>
      </p:sp>
      <p:sp>
        <p:nvSpPr>
          <p:cNvPr id="84" name="TextBox 83">
            <a:extLst>
              <a:ext uri="{FF2B5EF4-FFF2-40B4-BE49-F238E27FC236}">
                <a16:creationId xmlns:a16="http://schemas.microsoft.com/office/drawing/2014/main" id="{D5186FD3-F20F-4720-AD37-BAB77AF1C3BE}"/>
              </a:ext>
            </a:extLst>
          </p:cNvPr>
          <p:cNvSpPr txBox="1"/>
          <p:nvPr/>
        </p:nvSpPr>
        <p:spPr>
          <a:xfrm>
            <a:off x="8117313" y="916535"/>
            <a:ext cx="2083760" cy="369332"/>
          </a:xfrm>
          <a:prstGeom prst="rect">
            <a:avLst/>
          </a:prstGeom>
          <a:noFill/>
        </p:spPr>
        <p:txBody>
          <a:bodyPr wrap="square" rtlCol="0">
            <a:spAutoFit/>
          </a:bodyPr>
          <a:lstStyle/>
          <a:p>
            <a:r>
              <a:rPr lang="en-US" dirty="0"/>
              <a:t>Bicycle Wheel</a:t>
            </a:r>
          </a:p>
        </p:txBody>
      </p:sp>
      <p:sp>
        <p:nvSpPr>
          <p:cNvPr id="5" name="Slide Number Placeholder 4">
            <a:extLst>
              <a:ext uri="{FF2B5EF4-FFF2-40B4-BE49-F238E27FC236}">
                <a16:creationId xmlns:a16="http://schemas.microsoft.com/office/drawing/2014/main" id="{0E0B1457-2A30-4153-9AE1-D680A444B2C4}"/>
              </a:ext>
            </a:extLst>
          </p:cNvPr>
          <p:cNvSpPr>
            <a:spLocks noGrp="1"/>
          </p:cNvSpPr>
          <p:nvPr>
            <p:ph type="sldNum" sz="quarter" idx="12"/>
          </p:nvPr>
        </p:nvSpPr>
        <p:spPr/>
        <p:txBody>
          <a:bodyPr/>
          <a:lstStyle/>
          <a:p>
            <a:fld id="{6CC3B4F2-E589-42AA-B4B2-E5201966EA6B}" type="slidenum">
              <a:rPr lang="en-US" smtClean="0"/>
              <a:t>5</a:t>
            </a:fld>
            <a:endParaRPr lang="en-US"/>
          </a:p>
        </p:txBody>
      </p:sp>
      <p:grpSp>
        <p:nvGrpSpPr>
          <p:cNvPr id="12" name="Group 11">
            <a:extLst>
              <a:ext uri="{FF2B5EF4-FFF2-40B4-BE49-F238E27FC236}">
                <a16:creationId xmlns:a16="http://schemas.microsoft.com/office/drawing/2014/main" id="{E79AF05B-6EC9-4005-943B-CF2BF6F24C72}"/>
              </a:ext>
            </a:extLst>
          </p:cNvPr>
          <p:cNvGrpSpPr/>
          <p:nvPr/>
        </p:nvGrpSpPr>
        <p:grpSpPr>
          <a:xfrm>
            <a:off x="773839" y="4601565"/>
            <a:ext cx="10678611" cy="1749297"/>
            <a:chOff x="773839" y="4601565"/>
            <a:chExt cx="10678611" cy="1749297"/>
          </a:xfrm>
        </p:grpSpPr>
        <p:sp>
          <p:nvSpPr>
            <p:cNvPr id="80" name="TextBox 79">
              <a:extLst>
                <a:ext uri="{FF2B5EF4-FFF2-40B4-BE49-F238E27FC236}">
                  <a16:creationId xmlns:a16="http://schemas.microsoft.com/office/drawing/2014/main" id="{AFC9E521-B305-4DF2-8FA3-46B45F72FD49}"/>
                </a:ext>
              </a:extLst>
            </p:cNvPr>
            <p:cNvSpPr txBox="1"/>
            <p:nvPr/>
          </p:nvSpPr>
          <p:spPr>
            <a:xfrm>
              <a:off x="773839" y="5519865"/>
              <a:ext cx="10678611" cy="830997"/>
            </a:xfrm>
            <a:prstGeom prst="rect">
              <a:avLst/>
            </a:prstGeom>
            <a:noFill/>
          </p:spPr>
          <p:txBody>
            <a:bodyPr wrap="square" rtlCol="0">
              <a:spAutoFit/>
            </a:bodyPr>
            <a:lstStyle/>
            <a:p>
              <a:r>
                <a:rPr lang="en-US" sz="2400" dirty="0"/>
                <a:t>The “pulley ratio” can also be calculated just by using the radii…  For every rotation of the big wheel, the alternator pulley will spin 8 times.</a:t>
              </a:r>
              <a:endParaRPr lang="en-US" sz="2400" b="1" dirty="0">
                <a:solidFill>
                  <a:srgbClr val="FF0000"/>
                </a:solidFill>
              </a:endParaRPr>
            </a:p>
          </p:txBody>
        </p:sp>
        <p:sp>
          <p:nvSpPr>
            <p:cNvPr id="54" name="Rectangle: Rounded Corners 53">
              <a:extLst>
                <a:ext uri="{FF2B5EF4-FFF2-40B4-BE49-F238E27FC236}">
                  <a16:creationId xmlns:a16="http://schemas.microsoft.com/office/drawing/2014/main" id="{43271BF1-F6EB-4A4B-BA1B-9C36E71650EA}"/>
                </a:ext>
              </a:extLst>
            </p:cNvPr>
            <p:cNvSpPr/>
            <p:nvPr/>
          </p:nvSpPr>
          <p:spPr>
            <a:xfrm>
              <a:off x="4567155" y="4601565"/>
              <a:ext cx="594409" cy="5038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9CF18CD5-0F9E-425F-B4AC-FCC55C00E15A}"/>
              </a:ext>
            </a:extLst>
          </p:cNvPr>
          <p:cNvGrpSpPr/>
          <p:nvPr/>
        </p:nvGrpSpPr>
        <p:grpSpPr>
          <a:xfrm>
            <a:off x="813052" y="969503"/>
            <a:ext cx="6738734" cy="2225147"/>
            <a:chOff x="813052" y="969503"/>
            <a:chExt cx="6738734" cy="2225147"/>
          </a:xfrm>
        </p:grpSpPr>
        <p:sp>
          <p:nvSpPr>
            <p:cNvPr id="58" name="TextBox 57">
              <a:extLst>
                <a:ext uri="{FF2B5EF4-FFF2-40B4-BE49-F238E27FC236}">
                  <a16:creationId xmlns:a16="http://schemas.microsoft.com/office/drawing/2014/main" id="{8AAA5D4C-486C-4379-84B3-2B30D1606A16}"/>
                </a:ext>
              </a:extLst>
            </p:cNvPr>
            <p:cNvSpPr txBox="1"/>
            <p:nvPr/>
          </p:nvSpPr>
          <p:spPr>
            <a:xfrm>
              <a:off x="813052" y="969503"/>
              <a:ext cx="3810151" cy="1508105"/>
            </a:xfrm>
            <a:prstGeom prst="rect">
              <a:avLst/>
            </a:prstGeom>
            <a:noFill/>
          </p:spPr>
          <p:txBody>
            <a:bodyPr wrap="square" rtlCol="0">
              <a:spAutoFit/>
            </a:bodyPr>
            <a:lstStyle/>
            <a:p>
              <a:r>
                <a:rPr lang="en-US" sz="2000" b="1" dirty="0"/>
                <a:t>Wheel</a:t>
              </a:r>
              <a:r>
                <a:rPr lang="en-US" sz="2000" dirty="0"/>
                <a:t> Radius = 0.28 m</a:t>
              </a:r>
            </a:p>
            <a:p>
              <a:endParaRPr lang="en-US" sz="1200" dirty="0"/>
            </a:p>
            <a:p>
              <a:r>
                <a:rPr lang="en-US" sz="2000" dirty="0"/>
                <a:t>Circumference = Pi x D </a:t>
              </a:r>
            </a:p>
            <a:p>
              <a:r>
                <a:rPr lang="en-US" sz="2000" dirty="0"/>
                <a:t>	           = 3.1416 x 0.56 m</a:t>
              </a:r>
            </a:p>
            <a:p>
              <a:r>
                <a:rPr lang="en-US" sz="2000" dirty="0"/>
                <a:t>	           = </a:t>
              </a:r>
              <a:r>
                <a:rPr lang="en-US" sz="2000" dirty="0">
                  <a:solidFill>
                    <a:srgbClr val="FF0000"/>
                  </a:solidFill>
                </a:rPr>
                <a:t>1.76 m</a:t>
              </a:r>
            </a:p>
          </p:txBody>
        </p:sp>
        <p:cxnSp>
          <p:nvCxnSpPr>
            <p:cNvPr id="64" name="Straight Arrow Connector 63">
              <a:extLst>
                <a:ext uri="{FF2B5EF4-FFF2-40B4-BE49-F238E27FC236}">
                  <a16:creationId xmlns:a16="http://schemas.microsoft.com/office/drawing/2014/main" id="{E2A64B08-BB91-4E2B-9413-57D787EED9C2}"/>
                </a:ext>
              </a:extLst>
            </p:cNvPr>
            <p:cNvCxnSpPr>
              <a:cxnSpLocks/>
            </p:cNvCxnSpPr>
            <p:nvPr/>
          </p:nvCxnSpPr>
          <p:spPr>
            <a:xfrm flipH="1" flipV="1">
              <a:off x="6199418" y="1359426"/>
              <a:ext cx="956365" cy="183522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8E9520B5-9285-461C-BCC8-0E1765FAD210}"/>
                </a:ext>
              </a:extLst>
            </p:cNvPr>
            <p:cNvSpPr txBox="1"/>
            <p:nvPr/>
          </p:nvSpPr>
          <p:spPr>
            <a:xfrm>
              <a:off x="6426351" y="1524050"/>
              <a:ext cx="1125435" cy="461665"/>
            </a:xfrm>
            <a:prstGeom prst="rect">
              <a:avLst/>
            </a:prstGeom>
            <a:noFill/>
          </p:spPr>
          <p:txBody>
            <a:bodyPr wrap="square" rtlCol="0">
              <a:spAutoFit/>
            </a:bodyPr>
            <a:lstStyle/>
            <a:p>
              <a:r>
                <a:rPr lang="en-US" sz="2400" dirty="0">
                  <a:solidFill>
                    <a:srgbClr val="FF0000"/>
                  </a:solidFill>
                </a:rPr>
                <a:t>0.28 m</a:t>
              </a:r>
            </a:p>
          </p:txBody>
        </p:sp>
      </p:grpSp>
      <p:grpSp>
        <p:nvGrpSpPr>
          <p:cNvPr id="14" name="Group 13">
            <a:extLst>
              <a:ext uri="{FF2B5EF4-FFF2-40B4-BE49-F238E27FC236}">
                <a16:creationId xmlns:a16="http://schemas.microsoft.com/office/drawing/2014/main" id="{16078721-EF0B-4B44-A3BA-0F72428BE2EC}"/>
              </a:ext>
            </a:extLst>
          </p:cNvPr>
          <p:cNvGrpSpPr/>
          <p:nvPr/>
        </p:nvGrpSpPr>
        <p:grpSpPr>
          <a:xfrm>
            <a:off x="773839" y="2510287"/>
            <a:ext cx="11340291" cy="1730030"/>
            <a:chOff x="773839" y="2510287"/>
            <a:chExt cx="11340291" cy="1730030"/>
          </a:xfrm>
        </p:grpSpPr>
        <p:sp>
          <p:nvSpPr>
            <p:cNvPr id="59" name="TextBox 58">
              <a:extLst>
                <a:ext uri="{FF2B5EF4-FFF2-40B4-BE49-F238E27FC236}">
                  <a16:creationId xmlns:a16="http://schemas.microsoft.com/office/drawing/2014/main" id="{3F3C27A5-FC67-4BF5-AA74-E11DD4DE3B9E}"/>
                </a:ext>
              </a:extLst>
            </p:cNvPr>
            <p:cNvSpPr txBox="1"/>
            <p:nvPr/>
          </p:nvSpPr>
          <p:spPr>
            <a:xfrm>
              <a:off x="773839" y="2732212"/>
              <a:ext cx="3810151" cy="1508105"/>
            </a:xfrm>
            <a:prstGeom prst="rect">
              <a:avLst/>
            </a:prstGeom>
            <a:noFill/>
          </p:spPr>
          <p:txBody>
            <a:bodyPr wrap="square" rtlCol="0">
              <a:spAutoFit/>
            </a:bodyPr>
            <a:lstStyle/>
            <a:p>
              <a:r>
                <a:rPr lang="en-US" sz="2000" b="1" dirty="0"/>
                <a:t>Pulley</a:t>
              </a:r>
              <a:r>
                <a:rPr lang="en-US" sz="2000" dirty="0"/>
                <a:t> Radius = 0.035 m</a:t>
              </a:r>
            </a:p>
            <a:p>
              <a:endParaRPr lang="en-US" sz="1200" dirty="0"/>
            </a:p>
            <a:p>
              <a:r>
                <a:rPr lang="en-US" sz="2000" dirty="0"/>
                <a:t>Circumference = Pi x D </a:t>
              </a:r>
            </a:p>
            <a:p>
              <a:r>
                <a:rPr lang="en-US" sz="2000" dirty="0"/>
                <a:t>	           = 3.1416 x 0.07 m</a:t>
              </a:r>
            </a:p>
            <a:p>
              <a:r>
                <a:rPr lang="en-US" sz="2000" dirty="0"/>
                <a:t>	           = </a:t>
              </a:r>
              <a:r>
                <a:rPr lang="en-US" sz="2000" dirty="0">
                  <a:solidFill>
                    <a:srgbClr val="7030A0"/>
                  </a:solidFill>
                </a:rPr>
                <a:t>0.22 m</a:t>
              </a:r>
              <a:r>
                <a:rPr lang="en-US" sz="2000" dirty="0">
                  <a:solidFill>
                    <a:srgbClr val="0070C0"/>
                  </a:solidFill>
                </a:rPr>
                <a:t> </a:t>
              </a:r>
            </a:p>
          </p:txBody>
        </p:sp>
        <p:cxnSp>
          <p:nvCxnSpPr>
            <p:cNvPr id="67" name="Straight Arrow Connector 66">
              <a:extLst>
                <a:ext uri="{FF2B5EF4-FFF2-40B4-BE49-F238E27FC236}">
                  <a16:creationId xmlns:a16="http://schemas.microsoft.com/office/drawing/2014/main" id="{EE217AAE-127A-4439-AB5A-A3CD5F868A02}"/>
                </a:ext>
              </a:extLst>
            </p:cNvPr>
            <p:cNvCxnSpPr>
              <a:cxnSpLocks/>
            </p:cNvCxnSpPr>
            <p:nvPr/>
          </p:nvCxnSpPr>
          <p:spPr>
            <a:xfrm flipV="1">
              <a:off x="10645677" y="3044528"/>
              <a:ext cx="303884" cy="183060"/>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299ED48-A901-478B-A6F3-747A5FD42572}"/>
                </a:ext>
              </a:extLst>
            </p:cNvPr>
            <p:cNvSpPr txBox="1"/>
            <p:nvPr/>
          </p:nvSpPr>
          <p:spPr>
            <a:xfrm>
              <a:off x="10790478" y="2510287"/>
              <a:ext cx="1323652" cy="461665"/>
            </a:xfrm>
            <a:prstGeom prst="rect">
              <a:avLst/>
            </a:prstGeom>
            <a:noFill/>
          </p:spPr>
          <p:txBody>
            <a:bodyPr wrap="square" rtlCol="0">
              <a:spAutoFit/>
            </a:bodyPr>
            <a:lstStyle/>
            <a:p>
              <a:r>
                <a:rPr lang="en-US" sz="2400" dirty="0">
                  <a:solidFill>
                    <a:srgbClr val="7030A0"/>
                  </a:solidFill>
                </a:rPr>
                <a:t>0.035 m</a:t>
              </a:r>
            </a:p>
          </p:txBody>
        </p:sp>
      </p:grpSp>
    </p:spTree>
    <p:extLst>
      <p:ext uri="{BB962C8B-B14F-4D97-AF65-F5344CB8AC3E}">
        <p14:creationId xmlns:p14="http://schemas.microsoft.com/office/powerpoint/2010/main" val="271350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fade">
                                      <p:cBhvr>
                                        <p:cTn id="17" dur="500"/>
                                        <p:tgtEl>
                                          <p:spTgt spid="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46D0BF-EEB8-41F9-B1C9-68A487D749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23997" y="337622"/>
            <a:ext cx="9144000" cy="6105378"/>
          </a:xfrm>
          <a:prstGeom prst="rect">
            <a:avLst/>
          </a:prstGeom>
        </p:spPr>
      </p:pic>
      <p:sp>
        <p:nvSpPr>
          <p:cNvPr id="4" name="TextBox 3">
            <a:extLst>
              <a:ext uri="{FF2B5EF4-FFF2-40B4-BE49-F238E27FC236}">
                <a16:creationId xmlns:a16="http://schemas.microsoft.com/office/drawing/2014/main" id="{3CD5B154-BC2D-47F2-B02B-3718FACDA713}"/>
              </a:ext>
            </a:extLst>
          </p:cNvPr>
          <p:cNvSpPr txBox="1"/>
          <p:nvPr/>
        </p:nvSpPr>
        <p:spPr>
          <a:xfrm>
            <a:off x="5627076" y="5725549"/>
            <a:ext cx="2574387" cy="461665"/>
          </a:xfrm>
          <a:prstGeom prst="rect">
            <a:avLst/>
          </a:prstGeom>
          <a:noFill/>
        </p:spPr>
        <p:txBody>
          <a:bodyPr wrap="square" rtlCol="0">
            <a:spAutoFit/>
          </a:bodyPr>
          <a:lstStyle/>
          <a:p>
            <a:r>
              <a:rPr lang="en-US" sz="2400" dirty="0">
                <a:solidFill>
                  <a:srgbClr val="FF0000"/>
                </a:solidFill>
              </a:rPr>
              <a:t>12 VDC Light Bulb</a:t>
            </a:r>
          </a:p>
        </p:txBody>
      </p:sp>
      <p:sp>
        <p:nvSpPr>
          <p:cNvPr id="5" name="Freeform: Shape 4">
            <a:extLst>
              <a:ext uri="{FF2B5EF4-FFF2-40B4-BE49-F238E27FC236}">
                <a16:creationId xmlns:a16="http://schemas.microsoft.com/office/drawing/2014/main" id="{87E5A6F1-69B0-4F25-88A4-141C3AD32674}"/>
              </a:ext>
            </a:extLst>
          </p:cNvPr>
          <p:cNvSpPr/>
          <p:nvPr/>
        </p:nvSpPr>
        <p:spPr>
          <a:xfrm>
            <a:off x="2264897" y="1990273"/>
            <a:ext cx="352172" cy="1934612"/>
          </a:xfrm>
          <a:custGeom>
            <a:avLst/>
            <a:gdLst>
              <a:gd name="connsiteX0" fmla="*/ 168813 w 354659"/>
              <a:gd name="connsiteY0" fmla="*/ 53635 h 1980909"/>
              <a:gd name="connsiteX1" fmla="*/ 168813 w 354659"/>
              <a:gd name="connsiteY1" fmla="*/ 109906 h 1980909"/>
              <a:gd name="connsiteX2" fmla="*/ 351693 w 354659"/>
              <a:gd name="connsiteY2" fmla="*/ 1038374 h 1980909"/>
              <a:gd name="connsiteX3" fmla="*/ 0 w 354659"/>
              <a:gd name="connsiteY3" fmla="*/ 1980909 h 1980909"/>
              <a:gd name="connsiteX4" fmla="*/ 0 w 354659"/>
              <a:gd name="connsiteY4" fmla="*/ 1980909 h 1980909"/>
              <a:gd name="connsiteX0" fmla="*/ 168813 w 368008"/>
              <a:gd name="connsiteY0" fmla="*/ 7338 h 1934612"/>
              <a:gd name="connsiteX1" fmla="*/ 295422 w 368008"/>
              <a:gd name="connsiteY1" fmla="*/ 373099 h 1934612"/>
              <a:gd name="connsiteX2" fmla="*/ 351693 w 368008"/>
              <a:gd name="connsiteY2" fmla="*/ 992077 h 1934612"/>
              <a:gd name="connsiteX3" fmla="*/ 0 w 368008"/>
              <a:gd name="connsiteY3" fmla="*/ 1934612 h 1934612"/>
              <a:gd name="connsiteX4" fmla="*/ 0 w 368008"/>
              <a:gd name="connsiteY4" fmla="*/ 1934612 h 1934612"/>
              <a:gd name="connsiteX0" fmla="*/ 168813 w 352172"/>
              <a:gd name="connsiteY0" fmla="*/ 7338 h 1934612"/>
              <a:gd name="connsiteX1" fmla="*/ 295422 w 352172"/>
              <a:gd name="connsiteY1" fmla="*/ 373099 h 1934612"/>
              <a:gd name="connsiteX2" fmla="*/ 351693 w 352172"/>
              <a:gd name="connsiteY2" fmla="*/ 992077 h 1934612"/>
              <a:gd name="connsiteX3" fmla="*/ 267285 w 352172"/>
              <a:gd name="connsiteY3" fmla="*/ 1385971 h 1934612"/>
              <a:gd name="connsiteX4" fmla="*/ 0 w 352172"/>
              <a:gd name="connsiteY4" fmla="*/ 1934612 h 1934612"/>
              <a:gd name="connsiteX5" fmla="*/ 0 w 352172"/>
              <a:gd name="connsiteY5" fmla="*/ 1934612 h 193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172" h="1934612">
                <a:moveTo>
                  <a:pt x="168813" y="7338"/>
                </a:moveTo>
                <a:cubicBezTo>
                  <a:pt x="153573" y="-46588"/>
                  <a:pt x="264942" y="208976"/>
                  <a:pt x="295422" y="373099"/>
                </a:cubicBezTo>
                <a:cubicBezTo>
                  <a:pt x="325902" y="537222"/>
                  <a:pt x="356382" y="823265"/>
                  <a:pt x="351693" y="992077"/>
                </a:cubicBezTo>
                <a:cubicBezTo>
                  <a:pt x="347004" y="1160889"/>
                  <a:pt x="325901" y="1228882"/>
                  <a:pt x="267285" y="1385971"/>
                </a:cubicBezTo>
                <a:cubicBezTo>
                  <a:pt x="208670" y="1543060"/>
                  <a:pt x="44547" y="1843172"/>
                  <a:pt x="0" y="1934612"/>
                </a:cubicBezTo>
                <a:lnTo>
                  <a:pt x="0" y="1934612"/>
                </a:lnTo>
              </a:path>
            </a:pathLst>
          </a:custGeom>
          <a:noFill/>
          <a:ln w="762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34368719-B0B7-40B7-8A69-3E3EFD8FCCEF}"/>
              </a:ext>
            </a:extLst>
          </p:cNvPr>
          <p:cNvSpPr/>
          <p:nvPr/>
        </p:nvSpPr>
        <p:spPr>
          <a:xfrm>
            <a:off x="5373856" y="3094890"/>
            <a:ext cx="832657" cy="754929"/>
          </a:xfrm>
          <a:custGeom>
            <a:avLst/>
            <a:gdLst>
              <a:gd name="connsiteX0" fmla="*/ 590843 w 832657"/>
              <a:gd name="connsiteY0" fmla="*/ 0 h 754929"/>
              <a:gd name="connsiteX1" fmla="*/ 829994 w 832657"/>
              <a:gd name="connsiteY1" fmla="*/ 295422 h 754929"/>
              <a:gd name="connsiteX2" fmla="*/ 689317 w 832657"/>
              <a:gd name="connsiteY2" fmla="*/ 661182 h 754929"/>
              <a:gd name="connsiteX3" fmla="*/ 253219 w 832657"/>
              <a:gd name="connsiteY3" fmla="*/ 745588 h 754929"/>
              <a:gd name="connsiteX4" fmla="*/ 0 w 832657"/>
              <a:gd name="connsiteY4" fmla="*/ 492369 h 754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657" h="754929">
                <a:moveTo>
                  <a:pt x="590843" y="0"/>
                </a:moveTo>
                <a:cubicBezTo>
                  <a:pt x="702212" y="92612"/>
                  <a:pt x="813582" y="185225"/>
                  <a:pt x="829994" y="295422"/>
                </a:cubicBezTo>
                <a:cubicBezTo>
                  <a:pt x="846406" y="405619"/>
                  <a:pt x="785446" y="586154"/>
                  <a:pt x="689317" y="661182"/>
                </a:cubicBezTo>
                <a:cubicBezTo>
                  <a:pt x="593188" y="736210"/>
                  <a:pt x="368105" y="773723"/>
                  <a:pt x="253219" y="745588"/>
                </a:cubicBezTo>
                <a:cubicBezTo>
                  <a:pt x="138333" y="717453"/>
                  <a:pt x="69166" y="604911"/>
                  <a:pt x="0" y="492369"/>
                </a:cubicBezTo>
              </a:path>
            </a:pathLst>
          </a:custGeom>
          <a:noFill/>
          <a:ln w="381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085852A-3F41-4828-8CAB-AB87BD306F4A}"/>
              </a:ext>
            </a:extLst>
          </p:cNvPr>
          <p:cNvSpPr txBox="1"/>
          <p:nvPr/>
        </p:nvSpPr>
        <p:spPr>
          <a:xfrm>
            <a:off x="6419556" y="438163"/>
            <a:ext cx="3770141" cy="830997"/>
          </a:xfrm>
          <a:prstGeom prst="rect">
            <a:avLst/>
          </a:prstGeom>
          <a:noFill/>
        </p:spPr>
        <p:txBody>
          <a:bodyPr wrap="square" rtlCol="0">
            <a:spAutoFit/>
          </a:bodyPr>
          <a:lstStyle/>
          <a:p>
            <a:r>
              <a:rPr lang="en-US" sz="2400" dirty="0">
                <a:solidFill>
                  <a:srgbClr val="FFFF00"/>
                </a:solidFill>
              </a:rPr>
              <a:t>Alternator system powering a 12 VDC light bulb.</a:t>
            </a:r>
          </a:p>
        </p:txBody>
      </p:sp>
      <p:sp>
        <p:nvSpPr>
          <p:cNvPr id="2" name="Slide Number Placeholder 1">
            <a:extLst>
              <a:ext uri="{FF2B5EF4-FFF2-40B4-BE49-F238E27FC236}">
                <a16:creationId xmlns:a16="http://schemas.microsoft.com/office/drawing/2014/main" id="{D699DDD9-0108-445F-A876-ED6E8B013986}"/>
              </a:ext>
            </a:extLst>
          </p:cNvPr>
          <p:cNvSpPr>
            <a:spLocks noGrp="1"/>
          </p:cNvSpPr>
          <p:nvPr>
            <p:ph type="sldNum" sz="quarter" idx="12"/>
          </p:nvPr>
        </p:nvSpPr>
        <p:spPr/>
        <p:txBody>
          <a:bodyPr/>
          <a:lstStyle/>
          <a:p>
            <a:fld id="{6CC3B4F2-E589-42AA-B4B2-E5201966EA6B}" type="slidenum">
              <a:rPr lang="en-US" smtClean="0"/>
              <a:t>6</a:t>
            </a:fld>
            <a:endParaRPr lang="en-US"/>
          </a:p>
        </p:txBody>
      </p:sp>
      <p:sp>
        <p:nvSpPr>
          <p:cNvPr id="6" name="TextBox 5">
            <a:extLst>
              <a:ext uri="{FF2B5EF4-FFF2-40B4-BE49-F238E27FC236}">
                <a16:creationId xmlns:a16="http://schemas.microsoft.com/office/drawing/2014/main" id="{0729C153-7BEC-4DBD-85AD-B8932B729F06}"/>
              </a:ext>
            </a:extLst>
          </p:cNvPr>
          <p:cNvSpPr txBox="1"/>
          <p:nvPr/>
        </p:nvSpPr>
        <p:spPr>
          <a:xfrm>
            <a:off x="2564785" y="3390311"/>
            <a:ext cx="2123268" cy="584775"/>
          </a:xfrm>
          <a:prstGeom prst="rect">
            <a:avLst/>
          </a:prstGeom>
          <a:noFill/>
        </p:spPr>
        <p:txBody>
          <a:bodyPr wrap="square" rtlCol="0">
            <a:spAutoFit/>
          </a:bodyPr>
          <a:lstStyle/>
          <a:p>
            <a:r>
              <a:rPr lang="en-US" sz="3200" dirty="0">
                <a:solidFill>
                  <a:srgbClr val="FF0000"/>
                </a:solidFill>
              </a:rPr>
              <a:t>1 rev/sec</a:t>
            </a:r>
          </a:p>
        </p:txBody>
      </p:sp>
      <p:sp>
        <p:nvSpPr>
          <p:cNvPr id="9" name="TextBox 8">
            <a:extLst>
              <a:ext uri="{FF2B5EF4-FFF2-40B4-BE49-F238E27FC236}">
                <a16:creationId xmlns:a16="http://schemas.microsoft.com/office/drawing/2014/main" id="{A287D70D-DB59-4B15-BDCC-5DB283167514}"/>
              </a:ext>
            </a:extLst>
          </p:cNvPr>
          <p:cNvSpPr txBox="1"/>
          <p:nvPr/>
        </p:nvSpPr>
        <p:spPr>
          <a:xfrm>
            <a:off x="6442315" y="3340110"/>
            <a:ext cx="2123268" cy="584775"/>
          </a:xfrm>
          <a:prstGeom prst="rect">
            <a:avLst/>
          </a:prstGeom>
          <a:noFill/>
        </p:spPr>
        <p:txBody>
          <a:bodyPr wrap="square" rtlCol="0">
            <a:spAutoFit/>
          </a:bodyPr>
          <a:lstStyle/>
          <a:p>
            <a:r>
              <a:rPr lang="en-US" sz="3200" dirty="0">
                <a:solidFill>
                  <a:srgbClr val="FF0000"/>
                </a:solidFill>
              </a:rPr>
              <a:t>8 rev/sec</a:t>
            </a:r>
          </a:p>
        </p:txBody>
      </p:sp>
    </p:spTree>
    <p:extLst>
      <p:ext uri="{BB962C8B-B14F-4D97-AF65-F5344CB8AC3E}">
        <p14:creationId xmlns:p14="http://schemas.microsoft.com/office/powerpoint/2010/main" val="25896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031D8575-5FD6-42AD-87DE-39B21A890B39}"/>
              </a:ext>
            </a:extLst>
          </p:cNvPr>
          <p:cNvGrpSpPr/>
          <p:nvPr/>
        </p:nvGrpSpPr>
        <p:grpSpPr>
          <a:xfrm>
            <a:off x="668246" y="1239805"/>
            <a:ext cx="5506757" cy="3687080"/>
            <a:chOff x="668246" y="1239805"/>
            <a:chExt cx="5506757" cy="3687080"/>
          </a:xfrm>
        </p:grpSpPr>
        <p:sp>
          <p:nvSpPr>
            <p:cNvPr id="63" name="Rectangle: Rounded Corners 62">
              <a:extLst>
                <a:ext uri="{FF2B5EF4-FFF2-40B4-BE49-F238E27FC236}">
                  <a16:creationId xmlns:a16="http://schemas.microsoft.com/office/drawing/2014/main" id="{E5C5F27F-EF6E-4427-95AA-263AD6DBEFA6}"/>
                </a:ext>
              </a:extLst>
            </p:cNvPr>
            <p:cNvSpPr/>
            <p:nvPr/>
          </p:nvSpPr>
          <p:spPr>
            <a:xfrm>
              <a:off x="1283063" y="2414178"/>
              <a:ext cx="4891940" cy="251270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6F75974F-8534-41CE-A44F-621F32DBB663}"/>
                </a:ext>
              </a:extLst>
            </p:cNvPr>
            <p:cNvSpPr txBox="1"/>
            <p:nvPr/>
          </p:nvSpPr>
          <p:spPr>
            <a:xfrm>
              <a:off x="668246" y="1239805"/>
              <a:ext cx="3706793" cy="707886"/>
            </a:xfrm>
            <a:prstGeom prst="rect">
              <a:avLst/>
            </a:prstGeom>
            <a:noFill/>
          </p:spPr>
          <p:txBody>
            <a:bodyPr wrap="square" rtlCol="0">
              <a:spAutoFit/>
            </a:bodyPr>
            <a:lstStyle/>
            <a:p>
              <a:r>
                <a:rPr lang="en-US" sz="2000" dirty="0">
                  <a:solidFill>
                    <a:srgbClr val="FF0000"/>
                  </a:solidFill>
                </a:rPr>
                <a:t>Typically contained within the modern automobile alternator</a:t>
              </a:r>
            </a:p>
          </p:txBody>
        </p:sp>
        <p:cxnSp>
          <p:nvCxnSpPr>
            <p:cNvPr id="66" name="Straight Connector 65">
              <a:extLst>
                <a:ext uri="{FF2B5EF4-FFF2-40B4-BE49-F238E27FC236}">
                  <a16:creationId xmlns:a16="http://schemas.microsoft.com/office/drawing/2014/main" id="{18107B73-4406-4AA4-B6E0-A17E4645E9F6}"/>
                </a:ext>
              </a:extLst>
            </p:cNvPr>
            <p:cNvCxnSpPr>
              <a:cxnSpLocks/>
            </p:cNvCxnSpPr>
            <p:nvPr/>
          </p:nvCxnSpPr>
          <p:spPr>
            <a:xfrm flipH="1" flipV="1">
              <a:off x="1735599" y="1939845"/>
              <a:ext cx="230292" cy="4743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302018C8-F586-4975-ACD5-9BDBFB67B45C}"/>
              </a:ext>
            </a:extLst>
          </p:cNvPr>
          <p:cNvGrpSpPr/>
          <p:nvPr/>
        </p:nvGrpSpPr>
        <p:grpSpPr>
          <a:xfrm>
            <a:off x="1739823" y="3094895"/>
            <a:ext cx="1055078" cy="1019406"/>
            <a:chOff x="9805180" y="2510579"/>
            <a:chExt cx="1659987" cy="1463042"/>
          </a:xfrm>
        </p:grpSpPr>
        <p:sp>
          <p:nvSpPr>
            <p:cNvPr id="3" name="Rectangle: Rounded Corners 2">
              <a:extLst>
                <a:ext uri="{FF2B5EF4-FFF2-40B4-BE49-F238E27FC236}">
                  <a16:creationId xmlns:a16="http://schemas.microsoft.com/office/drawing/2014/main" id="{59FBF621-DB65-406F-84E8-CD3D5DA6082A}"/>
                </a:ext>
              </a:extLst>
            </p:cNvPr>
            <p:cNvSpPr/>
            <p:nvPr/>
          </p:nvSpPr>
          <p:spPr>
            <a:xfrm>
              <a:off x="9805180" y="2510579"/>
              <a:ext cx="1659987" cy="146304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E00BFA0C-0663-4DD4-8A44-F6DD6B51E389}"/>
                </a:ext>
              </a:extLst>
            </p:cNvPr>
            <p:cNvSpPr/>
            <p:nvPr/>
          </p:nvSpPr>
          <p:spPr>
            <a:xfrm>
              <a:off x="10173846" y="2803191"/>
              <a:ext cx="909792" cy="8512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B82AFCA-D5B9-4F91-AB04-24A2236AE7E1}"/>
                </a:ext>
              </a:extLst>
            </p:cNvPr>
            <p:cNvSpPr/>
            <p:nvPr/>
          </p:nvSpPr>
          <p:spPr>
            <a:xfrm>
              <a:off x="10582300" y="3157952"/>
              <a:ext cx="123213" cy="15448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a:extLst>
              <a:ext uri="{FF2B5EF4-FFF2-40B4-BE49-F238E27FC236}">
                <a16:creationId xmlns:a16="http://schemas.microsoft.com/office/drawing/2014/main" id="{79F278C7-84AD-46ED-8A62-B4AEDB3EBBFF}"/>
              </a:ext>
            </a:extLst>
          </p:cNvPr>
          <p:cNvSpPr/>
          <p:nvPr/>
        </p:nvSpPr>
        <p:spPr>
          <a:xfrm>
            <a:off x="6590830" y="3279908"/>
            <a:ext cx="576776" cy="593107"/>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6E7D6699-1760-4C62-9F53-581BCA49181C}"/>
              </a:ext>
            </a:extLst>
          </p:cNvPr>
          <p:cNvGrpSpPr/>
          <p:nvPr/>
        </p:nvGrpSpPr>
        <p:grpSpPr>
          <a:xfrm>
            <a:off x="8730301" y="3001896"/>
            <a:ext cx="1573236" cy="1303428"/>
            <a:chOff x="8653976" y="2958482"/>
            <a:chExt cx="1573236" cy="1303428"/>
          </a:xfrm>
        </p:grpSpPr>
        <p:sp>
          <p:nvSpPr>
            <p:cNvPr id="12" name="Rectangle 11">
              <a:extLst>
                <a:ext uri="{FF2B5EF4-FFF2-40B4-BE49-F238E27FC236}">
                  <a16:creationId xmlns:a16="http://schemas.microsoft.com/office/drawing/2014/main" id="{B5814DB7-B104-4DE5-8993-5F359EE64A86}"/>
                </a:ext>
              </a:extLst>
            </p:cNvPr>
            <p:cNvSpPr/>
            <p:nvPr/>
          </p:nvSpPr>
          <p:spPr>
            <a:xfrm>
              <a:off x="10067777" y="2958482"/>
              <a:ext cx="126610" cy="28135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D694D7C-3D6D-4584-824A-4827B1DABD23}"/>
                </a:ext>
              </a:extLst>
            </p:cNvPr>
            <p:cNvSpPr/>
            <p:nvPr/>
          </p:nvSpPr>
          <p:spPr>
            <a:xfrm>
              <a:off x="8682112" y="2961150"/>
              <a:ext cx="126610" cy="281354"/>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1BF35EB-483B-4888-AEDA-36BDBC459D97}"/>
                </a:ext>
              </a:extLst>
            </p:cNvPr>
            <p:cNvSpPr/>
            <p:nvPr/>
          </p:nvSpPr>
          <p:spPr>
            <a:xfrm>
              <a:off x="8653976" y="3242504"/>
              <a:ext cx="1573236" cy="1019406"/>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11F892-EB25-4253-94A7-91B157CF572A}"/>
                </a:ext>
              </a:extLst>
            </p:cNvPr>
            <p:cNvSpPr/>
            <p:nvPr/>
          </p:nvSpPr>
          <p:spPr>
            <a:xfrm>
              <a:off x="8942364" y="3144198"/>
              <a:ext cx="1055076" cy="107572"/>
            </a:xfrm>
            <a:prstGeom prst="rect">
              <a:avLst/>
            </a:pr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3123B030-09D7-4C6B-B37B-56793BC4775F}"/>
              </a:ext>
            </a:extLst>
          </p:cNvPr>
          <p:cNvSpPr txBox="1"/>
          <p:nvPr/>
        </p:nvSpPr>
        <p:spPr>
          <a:xfrm>
            <a:off x="1475673" y="4276581"/>
            <a:ext cx="1594477" cy="400110"/>
          </a:xfrm>
          <a:prstGeom prst="rect">
            <a:avLst/>
          </a:prstGeom>
          <a:noFill/>
        </p:spPr>
        <p:txBody>
          <a:bodyPr wrap="square" rtlCol="0">
            <a:spAutoFit/>
          </a:bodyPr>
          <a:lstStyle/>
          <a:p>
            <a:pPr algn="ctr"/>
            <a:r>
              <a:rPr lang="en-US" sz="2000" dirty="0"/>
              <a:t>Alternator</a:t>
            </a:r>
          </a:p>
        </p:txBody>
      </p:sp>
      <p:cxnSp>
        <p:nvCxnSpPr>
          <p:cNvPr id="21" name="Straight Connector 20">
            <a:extLst>
              <a:ext uri="{FF2B5EF4-FFF2-40B4-BE49-F238E27FC236}">
                <a16:creationId xmlns:a16="http://schemas.microsoft.com/office/drawing/2014/main" id="{9E583C28-BD90-47E0-B007-434993079A39}"/>
              </a:ext>
            </a:extLst>
          </p:cNvPr>
          <p:cNvCxnSpPr>
            <a:cxnSpLocks/>
          </p:cNvCxnSpPr>
          <p:nvPr/>
        </p:nvCxnSpPr>
        <p:spPr>
          <a:xfrm flipV="1">
            <a:off x="2785739" y="3438225"/>
            <a:ext cx="858128" cy="926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5B6CC99-E8E3-4DF2-B285-86A6276AD659}"/>
              </a:ext>
            </a:extLst>
          </p:cNvPr>
          <p:cNvCxnSpPr>
            <a:cxnSpLocks/>
          </p:cNvCxnSpPr>
          <p:nvPr/>
        </p:nvCxnSpPr>
        <p:spPr>
          <a:xfrm flipV="1">
            <a:off x="2785739" y="3617838"/>
            <a:ext cx="858128" cy="926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BAAD7C6-F3CB-4597-AFCA-6C3C4F31329B}"/>
              </a:ext>
            </a:extLst>
          </p:cNvPr>
          <p:cNvCxnSpPr>
            <a:cxnSpLocks/>
          </p:cNvCxnSpPr>
          <p:nvPr/>
        </p:nvCxnSpPr>
        <p:spPr>
          <a:xfrm flipV="1">
            <a:off x="2781762" y="3791452"/>
            <a:ext cx="858128" cy="926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2020153-4A78-4C3B-B887-A67B116A1B88}"/>
              </a:ext>
            </a:extLst>
          </p:cNvPr>
          <p:cNvCxnSpPr>
            <a:cxnSpLocks/>
          </p:cNvCxnSpPr>
          <p:nvPr/>
        </p:nvCxnSpPr>
        <p:spPr>
          <a:xfrm flipV="1">
            <a:off x="4262969" y="3472800"/>
            <a:ext cx="858128" cy="92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DFB71C4-514C-41A3-81DB-B29FF98C1516}"/>
              </a:ext>
            </a:extLst>
          </p:cNvPr>
          <p:cNvCxnSpPr>
            <a:cxnSpLocks/>
          </p:cNvCxnSpPr>
          <p:nvPr/>
        </p:nvCxnSpPr>
        <p:spPr>
          <a:xfrm flipV="1">
            <a:off x="4262969" y="3652413"/>
            <a:ext cx="858128" cy="92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50C9662-B9CC-4FF1-A457-D31450D902C0}"/>
              </a:ext>
            </a:extLst>
          </p:cNvPr>
          <p:cNvCxnSpPr>
            <a:cxnSpLocks/>
          </p:cNvCxnSpPr>
          <p:nvPr/>
        </p:nvCxnSpPr>
        <p:spPr>
          <a:xfrm flipV="1">
            <a:off x="7200776" y="3465652"/>
            <a:ext cx="545954"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E619AA5-7CE1-406D-A408-AD0DF4E70298}"/>
              </a:ext>
            </a:extLst>
          </p:cNvPr>
          <p:cNvCxnSpPr>
            <a:cxnSpLocks/>
          </p:cNvCxnSpPr>
          <p:nvPr/>
        </p:nvCxnSpPr>
        <p:spPr>
          <a:xfrm flipV="1">
            <a:off x="7200776" y="3636000"/>
            <a:ext cx="858128" cy="92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41520A9-8899-46C8-8284-732A1D107752}"/>
              </a:ext>
            </a:extLst>
          </p:cNvPr>
          <p:cNvCxnSpPr>
            <a:cxnSpLocks/>
          </p:cNvCxnSpPr>
          <p:nvPr/>
        </p:nvCxnSpPr>
        <p:spPr>
          <a:xfrm flipV="1">
            <a:off x="7732662" y="2645230"/>
            <a:ext cx="0" cy="83449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6BB2A7E-6025-4734-A4C6-AA309CE83698}"/>
              </a:ext>
            </a:extLst>
          </p:cNvPr>
          <p:cNvCxnSpPr>
            <a:cxnSpLocks/>
          </p:cNvCxnSpPr>
          <p:nvPr/>
        </p:nvCxnSpPr>
        <p:spPr>
          <a:xfrm flipV="1">
            <a:off x="7732662" y="2667057"/>
            <a:ext cx="2460679"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280EFE9-5A80-44C1-81DD-50B90CE6148C}"/>
              </a:ext>
            </a:extLst>
          </p:cNvPr>
          <p:cNvCxnSpPr>
            <a:cxnSpLocks/>
            <a:endCxn id="12" idx="0"/>
          </p:cNvCxnSpPr>
          <p:nvPr/>
        </p:nvCxnSpPr>
        <p:spPr>
          <a:xfrm>
            <a:off x="10207407" y="2645230"/>
            <a:ext cx="0" cy="35666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ED68224-6CEC-47A5-9BBD-E3CB52220E77}"/>
              </a:ext>
            </a:extLst>
          </p:cNvPr>
          <p:cNvCxnSpPr>
            <a:cxnSpLocks/>
          </p:cNvCxnSpPr>
          <p:nvPr/>
        </p:nvCxnSpPr>
        <p:spPr>
          <a:xfrm flipV="1">
            <a:off x="8053872" y="2999991"/>
            <a:ext cx="0" cy="65555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00CA480-BC3B-4322-B10C-1BE115A80F22}"/>
              </a:ext>
            </a:extLst>
          </p:cNvPr>
          <p:cNvCxnSpPr>
            <a:cxnSpLocks/>
          </p:cNvCxnSpPr>
          <p:nvPr/>
        </p:nvCxnSpPr>
        <p:spPr>
          <a:xfrm flipV="1">
            <a:off x="5718633" y="3475087"/>
            <a:ext cx="858128" cy="92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A6C8509-216B-48D1-BCB2-5F1EC2510DBA}"/>
              </a:ext>
            </a:extLst>
          </p:cNvPr>
          <p:cNvCxnSpPr>
            <a:cxnSpLocks/>
          </p:cNvCxnSpPr>
          <p:nvPr/>
        </p:nvCxnSpPr>
        <p:spPr>
          <a:xfrm flipV="1">
            <a:off x="5718633" y="3654700"/>
            <a:ext cx="858128" cy="92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76C64C7-F331-422A-978E-61DF3529BA17}"/>
              </a:ext>
            </a:extLst>
          </p:cNvPr>
          <p:cNvCxnSpPr>
            <a:cxnSpLocks/>
            <a:stCxn id="11" idx="0"/>
          </p:cNvCxnSpPr>
          <p:nvPr/>
        </p:nvCxnSpPr>
        <p:spPr>
          <a:xfrm flipH="1" flipV="1">
            <a:off x="8032772" y="2999992"/>
            <a:ext cx="788970" cy="457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29A7150-6705-4513-80F5-E455F76E1417}"/>
              </a:ext>
            </a:extLst>
          </p:cNvPr>
          <p:cNvCxnSpPr>
            <a:cxnSpLocks/>
          </p:cNvCxnSpPr>
          <p:nvPr/>
        </p:nvCxnSpPr>
        <p:spPr>
          <a:xfrm flipV="1">
            <a:off x="8817053" y="1698115"/>
            <a:ext cx="0" cy="13162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38CECFE-6C75-4763-8FDF-E5A51A25435D}"/>
              </a:ext>
            </a:extLst>
          </p:cNvPr>
          <p:cNvCxnSpPr>
            <a:cxnSpLocks/>
          </p:cNvCxnSpPr>
          <p:nvPr/>
        </p:nvCxnSpPr>
        <p:spPr>
          <a:xfrm>
            <a:off x="9121850" y="1696659"/>
            <a:ext cx="0" cy="9703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A76ED8E-624E-4908-81E8-485350F2771C}"/>
              </a:ext>
            </a:extLst>
          </p:cNvPr>
          <p:cNvSpPr txBox="1"/>
          <p:nvPr/>
        </p:nvSpPr>
        <p:spPr>
          <a:xfrm>
            <a:off x="8677535" y="3522450"/>
            <a:ext cx="1645919" cy="461665"/>
          </a:xfrm>
          <a:prstGeom prst="rect">
            <a:avLst/>
          </a:prstGeom>
          <a:noFill/>
        </p:spPr>
        <p:txBody>
          <a:bodyPr wrap="square" rtlCol="0">
            <a:spAutoFit/>
          </a:bodyPr>
          <a:lstStyle/>
          <a:p>
            <a:r>
              <a:rPr lang="en-US" sz="2400" dirty="0">
                <a:solidFill>
                  <a:srgbClr val="FFFF00"/>
                </a:solidFill>
              </a:rPr>
              <a:t>12V Battery</a:t>
            </a:r>
          </a:p>
        </p:txBody>
      </p:sp>
      <p:sp>
        <p:nvSpPr>
          <p:cNvPr id="54" name="TextBox 53">
            <a:extLst>
              <a:ext uri="{FF2B5EF4-FFF2-40B4-BE49-F238E27FC236}">
                <a16:creationId xmlns:a16="http://schemas.microsoft.com/office/drawing/2014/main" id="{4B7B7A1F-CA59-4066-9CAE-0E3355A9196B}"/>
              </a:ext>
            </a:extLst>
          </p:cNvPr>
          <p:cNvSpPr txBox="1"/>
          <p:nvPr/>
        </p:nvSpPr>
        <p:spPr>
          <a:xfrm>
            <a:off x="6081979" y="4074997"/>
            <a:ext cx="1594477" cy="707886"/>
          </a:xfrm>
          <a:prstGeom prst="rect">
            <a:avLst/>
          </a:prstGeom>
          <a:noFill/>
        </p:spPr>
        <p:txBody>
          <a:bodyPr wrap="square" rtlCol="0">
            <a:spAutoFit/>
          </a:bodyPr>
          <a:lstStyle/>
          <a:p>
            <a:pPr algn="ctr"/>
            <a:r>
              <a:rPr lang="en-US" sz="2000" dirty="0"/>
              <a:t>Charge Controller</a:t>
            </a:r>
          </a:p>
        </p:txBody>
      </p:sp>
      <p:sp>
        <p:nvSpPr>
          <p:cNvPr id="56" name="TextBox 55">
            <a:extLst>
              <a:ext uri="{FF2B5EF4-FFF2-40B4-BE49-F238E27FC236}">
                <a16:creationId xmlns:a16="http://schemas.microsoft.com/office/drawing/2014/main" id="{47F64B51-196A-49D4-A6B8-727336890B5F}"/>
              </a:ext>
            </a:extLst>
          </p:cNvPr>
          <p:cNvSpPr txBox="1"/>
          <p:nvPr/>
        </p:nvSpPr>
        <p:spPr>
          <a:xfrm>
            <a:off x="8875670" y="1827915"/>
            <a:ext cx="1594477" cy="707886"/>
          </a:xfrm>
          <a:prstGeom prst="rect">
            <a:avLst/>
          </a:prstGeom>
          <a:noFill/>
        </p:spPr>
        <p:txBody>
          <a:bodyPr wrap="square" rtlCol="0">
            <a:spAutoFit/>
          </a:bodyPr>
          <a:lstStyle/>
          <a:p>
            <a:pPr algn="ctr"/>
            <a:r>
              <a:rPr lang="en-US" sz="2000" dirty="0"/>
              <a:t>Steady </a:t>
            </a:r>
          </a:p>
          <a:p>
            <a:pPr algn="ctr"/>
            <a:r>
              <a:rPr lang="en-US" sz="2000" dirty="0"/>
              <a:t>12 V DC</a:t>
            </a:r>
          </a:p>
        </p:txBody>
      </p:sp>
      <p:cxnSp>
        <p:nvCxnSpPr>
          <p:cNvPr id="57" name="Straight Connector 56">
            <a:extLst>
              <a:ext uri="{FF2B5EF4-FFF2-40B4-BE49-F238E27FC236}">
                <a16:creationId xmlns:a16="http://schemas.microsoft.com/office/drawing/2014/main" id="{3C3668F0-B1ED-4E34-8703-A9FCA59D9D6E}"/>
              </a:ext>
            </a:extLst>
          </p:cNvPr>
          <p:cNvCxnSpPr>
            <a:cxnSpLocks/>
          </p:cNvCxnSpPr>
          <p:nvPr/>
        </p:nvCxnSpPr>
        <p:spPr>
          <a:xfrm flipV="1">
            <a:off x="7817070" y="1292880"/>
            <a:ext cx="858128" cy="92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D542413-9321-4F3B-B05C-3EB1CF9B2F7E}"/>
              </a:ext>
            </a:extLst>
          </p:cNvPr>
          <p:cNvCxnSpPr>
            <a:cxnSpLocks/>
          </p:cNvCxnSpPr>
          <p:nvPr/>
        </p:nvCxnSpPr>
        <p:spPr>
          <a:xfrm flipV="1">
            <a:off x="7817070" y="1472493"/>
            <a:ext cx="858128" cy="926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CA4EBD40-70EE-441C-B1CC-AFBA5583CB14}"/>
              </a:ext>
            </a:extLst>
          </p:cNvPr>
          <p:cNvGrpSpPr/>
          <p:nvPr/>
        </p:nvGrpSpPr>
        <p:grpSpPr>
          <a:xfrm>
            <a:off x="5966848" y="1027230"/>
            <a:ext cx="4766164" cy="736948"/>
            <a:chOff x="5966848" y="1027230"/>
            <a:chExt cx="4766164" cy="736948"/>
          </a:xfrm>
        </p:grpSpPr>
        <p:sp>
          <p:nvSpPr>
            <p:cNvPr id="19" name="TextBox 18">
              <a:extLst>
                <a:ext uri="{FF2B5EF4-FFF2-40B4-BE49-F238E27FC236}">
                  <a16:creationId xmlns:a16="http://schemas.microsoft.com/office/drawing/2014/main" id="{FE17707B-9969-45F4-8A43-9B118292741A}"/>
                </a:ext>
              </a:extLst>
            </p:cNvPr>
            <p:cNvSpPr txBox="1"/>
            <p:nvPr/>
          </p:nvSpPr>
          <p:spPr>
            <a:xfrm>
              <a:off x="9138535" y="1027230"/>
              <a:ext cx="1594477" cy="707886"/>
            </a:xfrm>
            <a:prstGeom prst="rect">
              <a:avLst/>
            </a:prstGeom>
            <a:noFill/>
          </p:spPr>
          <p:txBody>
            <a:bodyPr wrap="square" rtlCol="0">
              <a:spAutoFit/>
            </a:bodyPr>
            <a:lstStyle/>
            <a:p>
              <a:pPr algn="ctr"/>
              <a:r>
                <a:rPr lang="en-US" sz="2000" dirty="0"/>
                <a:t>Power</a:t>
              </a:r>
            </a:p>
            <a:p>
              <a:pPr algn="ctr"/>
              <a:r>
                <a:rPr lang="en-US" sz="2000" dirty="0"/>
                <a:t>Inverter</a:t>
              </a:r>
            </a:p>
          </p:txBody>
        </p:sp>
        <p:sp>
          <p:nvSpPr>
            <p:cNvPr id="59" name="TextBox 58">
              <a:extLst>
                <a:ext uri="{FF2B5EF4-FFF2-40B4-BE49-F238E27FC236}">
                  <a16:creationId xmlns:a16="http://schemas.microsoft.com/office/drawing/2014/main" id="{784B048B-ACA7-4A38-919B-725B009BC5BB}"/>
                </a:ext>
              </a:extLst>
            </p:cNvPr>
            <p:cNvSpPr txBox="1"/>
            <p:nvPr/>
          </p:nvSpPr>
          <p:spPr>
            <a:xfrm>
              <a:off x="5966848" y="1056292"/>
              <a:ext cx="1764650" cy="707886"/>
            </a:xfrm>
            <a:prstGeom prst="rect">
              <a:avLst/>
            </a:prstGeom>
            <a:noFill/>
          </p:spPr>
          <p:txBody>
            <a:bodyPr wrap="square" rtlCol="0">
              <a:spAutoFit/>
            </a:bodyPr>
            <a:lstStyle/>
            <a:p>
              <a:pPr algn="ctr"/>
              <a:r>
                <a:rPr lang="en-US" sz="2000" dirty="0"/>
                <a:t>115 VAC 60 Hz Power</a:t>
              </a:r>
            </a:p>
          </p:txBody>
        </p:sp>
      </p:grpSp>
      <p:sp>
        <p:nvSpPr>
          <p:cNvPr id="18" name="Rectangle 17">
            <a:extLst>
              <a:ext uri="{FF2B5EF4-FFF2-40B4-BE49-F238E27FC236}">
                <a16:creationId xmlns:a16="http://schemas.microsoft.com/office/drawing/2014/main" id="{F2D2FEBB-8863-4E63-9E65-DB4C1462AEED}"/>
              </a:ext>
            </a:extLst>
          </p:cNvPr>
          <p:cNvSpPr/>
          <p:nvPr/>
        </p:nvSpPr>
        <p:spPr>
          <a:xfrm>
            <a:off x="8695473" y="1103552"/>
            <a:ext cx="576776" cy="593107"/>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A9E84537-D509-4F98-B79E-2BE4274386C6}"/>
              </a:ext>
            </a:extLst>
          </p:cNvPr>
          <p:cNvSpPr txBox="1"/>
          <p:nvPr/>
        </p:nvSpPr>
        <p:spPr>
          <a:xfrm>
            <a:off x="2391411" y="2379607"/>
            <a:ext cx="1594477" cy="707886"/>
          </a:xfrm>
          <a:prstGeom prst="rect">
            <a:avLst/>
          </a:prstGeom>
          <a:noFill/>
        </p:spPr>
        <p:txBody>
          <a:bodyPr wrap="square" rtlCol="0">
            <a:spAutoFit/>
          </a:bodyPr>
          <a:lstStyle/>
          <a:p>
            <a:pPr algn="ctr"/>
            <a:r>
              <a:rPr lang="en-US" sz="2000" dirty="0"/>
              <a:t>AC</a:t>
            </a:r>
          </a:p>
          <a:p>
            <a:pPr algn="ctr"/>
            <a:r>
              <a:rPr lang="en-US" sz="2000" dirty="0"/>
              <a:t>Voltage</a:t>
            </a:r>
          </a:p>
        </p:txBody>
      </p:sp>
      <p:grpSp>
        <p:nvGrpSpPr>
          <p:cNvPr id="2" name="Group 1">
            <a:extLst>
              <a:ext uri="{FF2B5EF4-FFF2-40B4-BE49-F238E27FC236}">
                <a16:creationId xmlns:a16="http://schemas.microsoft.com/office/drawing/2014/main" id="{7C8D13BF-CF52-4435-8BBA-C7BB64B5C657}"/>
              </a:ext>
            </a:extLst>
          </p:cNvPr>
          <p:cNvGrpSpPr/>
          <p:nvPr/>
        </p:nvGrpSpPr>
        <p:grpSpPr>
          <a:xfrm>
            <a:off x="3162520" y="2377033"/>
            <a:ext cx="2253619" cy="2424550"/>
            <a:chOff x="3162520" y="2377033"/>
            <a:chExt cx="2253619" cy="2424550"/>
          </a:xfrm>
        </p:grpSpPr>
        <p:sp>
          <p:nvSpPr>
            <p:cNvPr id="16" name="TextBox 15">
              <a:extLst>
                <a:ext uri="{FF2B5EF4-FFF2-40B4-BE49-F238E27FC236}">
                  <a16:creationId xmlns:a16="http://schemas.microsoft.com/office/drawing/2014/main" id="{582F814E-8719-4A36-870F-37BAC4F53B0A}"/>
                </a:ext>
              </a:extLst>
            </p:cNvPr>
            <p:cNvSpPr txBox="1"/>
            <p:nvPr/>
          </p:nvSpPr>
          <p:spPr>
            <a:xfrm>
              <a:off x="3162520" y="4093697"/>
              <a:ext cx="1594477" cy="707886"/>
            </a:xfrm>
            <a:prstGeom prst="rect">
              <a:avLst/>
            </a:prstGeom>
            <a:noFill/>
          </p:spPr>
          <p:txBody>
            <a:bodyPr wrap="square" rtlCol="0">
              <a:spAutoFit/>
            </a:bodyPr>
            <a:lstStyle/>
            <a:p>
              <a:pPr algn="ctr"/>
              <a:r>
                <a:rPr lang="en-US" sz="2000" dirty="0"/>
                <a:t>Bridge Rectifier</a:t>
              </a:r>
            </a:p>
          </p:txBody>
        </p:sp>
        <p:sp>
          <p:nvSpPr>
            <p:cNvPr id="53" name="TextBox 52">
              <a:extLst>
                <a:ext uri="{FF2B5EF4-FFF2-40B4-BE49-F238E27FC236}">
                  <a16:creationId xmlns:a16="http://schemas.microsoft.com/office/drawing/2014/main" id="{D9DCA8EE-027A-4751-945A-4ED0D5757C03}"/>
                </a:ext>
              </a:extLst>
            </p:cNvPr>
            <p:cNvSpPr txBox="1"/>
            <p:nvPr/>
          </p:nvSpPr>
          <p:spPr>
            <a:xfrm>
              <a:off x="3821662" y="2377033"/>
              <a:ext cx="1594477" cy="707886"/>
            </a:xfrm>
            <a:prstGeom prst="rect">
              <a:avLst/>
            </a:prstGeom>
            <a:noFill/>
          </p:spPr>
          <p:txBody>
            <a:bodyPr wrap="square" rtlCol="0">
              <a:spAutoFit/>
            </a:bodyPr>
            <a:lstStyle/>
            <a:p>
              <a:pPr algn="ctr"/>
              <a:r>
                <a:rPr lang="en-US" sz="2000" dirty="0"/>
                <a:t>DC</a:t>
              </a:r>
            </a:p>
            <a:p>
              <a:pPr algn="ctr"/>
              <a:r>
                <a:rPr lang="en-US" sz="2000" dirty="0"/>
                <a:t>Voltage</a:t>
              </a:r>
            </a:p>
          </p:txBody>
        </p:sp>
      </p:grpSp>
      <p:grpSp>
        <p:nvGrpSpPr>
          <p:cNvPr id="14" name="Group 13">
            <a:extLst>
              <a:ext uri="{FF2B5EF4-FFF2-40B4-BE49-F238E27FC236}">
                <a16:creationId xmlns:a16="http://schemas.microsoft.com/office/drawing/2014/main" id="{2BCD1E02-69DC-4A87-B21C-E07754911654}"/>
              </a:ext>
            </a:extLst>
          </p:cNvPr>
          <p:cNvGrpSpPr/>
          <p:nvPr/>
        </p:nvGrpSpPr>
        <p:grpSpPr>
          <a:xfrm>
            <a:off x="4692033" y="2386383"/>
            <a:ext cx="2269249" cy="2415200"/>
            <a:chOff x="4692033" y="2386383"/>
            <a:chExt cx="2269249" cy="2415200"/>
          </a:xfrm>
        </p:grpSpPr>
        <p:sp>
          <p:nvSpPr>
            <p:cNvPr id="17" name="TextBox 16">
              <a:extLst>
                <a:ext uri="{FF2B5EF4-FFF2-40B4-BE49-F238E27FC236}">
                  <a16:creationId xmlns:a16="http://schemas.microsoft.com/office/drawing/2014/main" id="{296A2922-6218-4CF9-B0B7-60887D710C4F}"/>
                </a:ext>
              </a:extLst>
            </p:cNvPr>
            <p:cNvSpPr txBox="1"/>
            <p:nvPr/>
          </p:nvSpPr>
          <p:spPr>
            <a:xfrm>
              <a:off x="4692033" y="4093697"/>
              <a:ext cx="1594477" cy="707886"/>
            </a:xfrm>
            <a:prstGeom prst="rect">
              <a:avLst/>
            </a:prstGeom>
            <a:noFill/>
          </p:spPr>
          <p:txBody>
            <a:bodyPr wrap="square" rtlCol="0">
              <a:spAutoFit/>
            </a:bodyPr>
            <a:lstStyle/>
            <a:p>
              <a:pPr algn="ctr"/>
              <a:r>
                <a:rPr lang="en-US" sz="2000" dirty="0"/>
                <a:t>12 V Regulator</a:t>
              </a:r>
            </a:p>
          </p:txBody>
        </p:sp>
        <p:sp>
          <p:nvSpPr>
            <p:cNvPr id="55" name="TextBox 54">
              <a:extLst>
                <a:ext uri="{FF2B5EF4-FFF2-40B4-BE49-F238E27FC236}">
                  <a16:creationId xmlns:a16="http://schemas.microsoft.com/office/drawing/2014/main" id="{86A2A393-6258-47A5-8F1B-9A703CD2F36C}"/>
                </a:ext>
              </a:extLst>
            </p:cNvPr>
            <p:cNvSpPr txBox="1"/>
            <p:nvPr/>
          </p:nvSpPr>
          <p:spPr>
            <a:xfrm>
              <a:off x="5366805" y="2386383"/>
              <a:ext cx="1594477" cy="707886"/>
            </a:xfrm>
            <a:prstGeom prst="rect">
              <a:avLst/>
            </a:prstGeom>
            <a:noFill/>
          </p:spPr>
          <p:txBody>
            <a:bodyPr wrap="square" rtlCol="0">
              <a:spAutoFit/>
            </a:bodyPr>
            <a:lstStyle/>
            <a:p>
              <a:pPr algn="ctr"/>
              <a:r>
                <a:rPr lang="en-US" sz="2000" dirty="0"/>
                <a:t>Steady </a:t>
              </a:r>
            </a:p>
            <a:p>
              <a:pPr algn="ctr"/>
              <a:r>
                <a:rPr lang="en-US" sz="2000" dirty="0"/>
                <a:t>12 V DC</a:t>
              </a:r>
            </a:p>
          </p:txBody>
        </p:sp>
      </p:grpSp>
      <p:sp>
        <p:nvSpPr>
          <p:cNvPr id="60" name="TextBox 59">
            <a:extLst>
              <a:ext uri="{FF2B5EF4-FFF2-40B4-BE49-F238E27FC236}">
                <a16:creationId xmlns:a16="http://schemas.microsoft.com/office/drawing/2014/main" id="{C0B87354-480B-4A47-9CAC-2F34CCE6913B}"/>
              </a:ext>
            </a:extLst>
          </p:cNvPr>
          <p:cNvSpPr txBox="1"/>
          <p:nvPr/>
        </p:nvSpPr>
        <p:spPr>
          <a:xfrm>
            <a:off x="1283062" y="5100950"/>
            <a:ext cx="9411280" cy="1200329"/>
          </a:xfrm>
          <a:prstGeom prst="rect">
            <a:avLst/>
          </a:prstGeom>
          <a:noFill/>
        </p:spPr>
        <p:txBody>
          <a:bodyPr wrap="square" rtlCol="0">
            <a:spAutoFit/>
          </a:bodyPr>
          <a:lstStyle/>
          <a:p>
            <a:r>
              <a:rPr lang="en-US" sz="2400" b="1" dirty="0">
                <a:solidFill>
                  <a:srgbClr val="FF0000"/>
                </a:solidFill>
              </a:rPr>
              <a:t>CAUTION! </a:t>
            </a:r>
            <a:r>
              <a:rPr lang="en-US" sz="2400" dirty="0"/>
              <a:t>-  Electrical components can cause electrical shock and injury.  Car batteries are capable of providing very high electrical currents that can cause severe injury.  Proper safety practices and supervision are required!   </a:t>
            </a:r>
          </a:p>
        </p:txBody>
      </p:sp>
      <p:sp>
        <p:nvSpPr>
          <p:cNvPr id="62" name="TextBox 61">
            <a:extLst>
              <a:ext uri="{FF2B5EF4-FFF2-40B4-BE49-F238E27FC236}">
                <a16:creationId xmlns:a16="http://schemas.microsoft.com/office/drawing/2014/main" id="{38085508-CBCC-47BD-B5A3-7C590C3B290D}"/>
              </a:ext>
            </a:extLst>
          </p:cNvPr>
          <p:cNvSpPr txBox="1"/>
          <p:nvPr/>
        </p:nvSpPr>
        <p:spPr>
          <a:xfrm>
            <a:off x="2951363" y="160319"/>
            <a:ext cx="6285364" cy="584775"/>
          </a:xfrm>
          <a:prstGeom prst="rect">
            <a:avLst/>
          </a:prstGeom>
          <a:noFill/>
        </p:spPr>
        <p:txBody>
          <a:bodyPr wrap="square" rtlCol="0">
            <a:spAutoFit/>
          </a:bodyPr>
          <a:lstStyle/>
          <a:p>
            <a:pPr algn="ctr"/>
            <a:r>
              <a:rPr lang="en-US" sz="3200" dirty="0">
                <a:solidFill>
                  <a:srgbClr val="FF0000"/>
                </a:solidFill>
              </a:rPr>
              <a:t>Ideal Electrical Configuration</a:t>
            </a:r>
          </a:p>
        </p:txBody>
      </p:sp>
      <p:sp>
        <p:nvSpPr>
          <p:cNvPr id="39" name="Rectangle 38">
            <a:extLst>
              <a:ext uri="{FF2B5EF4-FFF2-40B4-BE49-F238E27FC236}">
                <a16:creationId xmlns:a16="http://schemas.microsoft.com/office/drawing/2014/main" id="{269A4257-9C9F-4E23-AD5E-3A5B64AF1CCD}"/>
              </a:ext>
            </a:extLst>
          </p:cNvPr>
          <p:cNvSpPr/>
          <p:nvPr/>
        </p:nvSpPr>
        <p:spPr>
          <a:xfrm>
            <a:off x="5149819" y="3295184"/>
            <a:ext cx="576776" cy="593107"/>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C7085C2-16C7-40FA-A4C7-F7E3D8E2B950}"/>
              </a:ext>
            </a:extLst>
          </p:cNvPr>
          <p:cNvSpPr/>
          <p:nvPr/>
        </p:nvSpPr>
        <p:spPr>
          <a:xfrm>
            <a:off x="3653029" y="3298779"/>
            <a:ext cx="576776" cy="593107"/>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374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4" grpId="0"/>
      <p:bldP spid="56"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55B526-0257-48C9-882B-A59CDE66BE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18118" y="1123663"/>
            <a:ext cx="7233314" cy="4610673"/>
          </a:xfrm>
          <a:prstGeom prst="rect">
            <a:avLst/>
          </a:prstGeom>
        </p:spPr>
      </p:pic>
      <p:sp>
        <p:nvSpPr>
          <p:cNvPr id="4" name="TextBox 3">
            <a:extLst>
              <a:ext uri="{FF2B5EF4-FFF2-40B4-BE49-F238E27FC236}">
                <a16:creationId xmlns:a16="http://schemas.microsoft.com/office/drawing/2014/main" id="{017DCEF8-8B29-4F16-B86E-C2FF94951770}"/>
              </a:ext>
            </a:extLst>
          </p:cNvPr>
          <p:cNvSpPr txBox="1"/>
          <p:nvPr/>
        </p:nvSpPr>
        <p:spPr>
          <a:xfrm>
            <a:off x="2951363" y="160319"/>
            <a:ext cx="6285364" cy="584775"/>
          </a:xfrm>
          <a:prstGeom prst="rect">
            <a:avLst/>
          </a:prstGeom>
          <a:noFill/>
        </p:spPr>
        <p:txBody>
          <a:bodyPr wrap="square" rtlCol="0">
            <a:spAutoFit/>
          </a:bodyPr>
          <a:lstStyle/>
          <a:p>
            <a:pPr algn="ctr"/>
            <a:r>
              <a:rPr lang="en-US" sz="3200" dirty="0">
                <a:solidFill>
                  <a:srgbClr val="FF0000"/>
                </a:solidFill>
              </a:rPr>
              <a:t>Electrical Set-up</a:t>
            </a:r>
          </a:p>
        </p:txBody>
      </p:sp>
      <p:grpSp>
        <p:nvGrpSpPr>
          <p:cNvPr id="14" name="Group 13">
            <a:extLst>
              <a:ext uri="{FF2B5EF4-FFF2-40B4-BE49-F238E27FC236}">
                <a16:creationId xmlns:a16="http://schemas.microsoft.com/office/drawing/2014/main" id="{A1019E47-757E-478F-B25C-2243D27A52E3}"/>
              </a:ext>
            </a:extLst>
          </p:cNvPr>
          <p:cNvGrpSpPr/>
          <p:nvPr/>
        </p:nvGrpSpPr>
        <p:grpSpPr>
          <a:xfrm>
            <a:off x="866782" y="2475910"/>
            <a:ext cx="2312259" cy="830997"/>
            <a:chOff x="866782" y="2475910"/>
            <a:chExt cx="2312259" cy="830997"/>
          </a:xfrm>
        </p:grpSpPr>
        <p:sp>
          <p:nvSpPr>
            <p:cNvPr id="5" name="TextBox 4">
              <a:extLst>
                <a:ext uri="{FF2B5EF4-FFF2-40B4-BE49-F238E27FC236}">
                  <a16:creationId xmlns:a16="http://schemas.microsoft.com/office/drawing/2014/main" id="{CE7BC676-6426-4A0D-A98E-EDA23F252F87}"/>
                </a:ext>
              </a:extLst>
            </p:cNvPr>
            <p:cNvSpPr txBox="1"/>
            <p:nvPr/>
          </p:nvSpPr>
          <p:spPr>
            <a:xfrm>
              <a:off x="866782" y="2475910"/>
              <a:ext cx="1030786" cy="830997"/>
            </a:xfrm>
            <a:prstGeom prst="rect">
              <a:avLst/>
            </a:prstGeom>
            <a:noFill/>
          </p:spPr>
          <p:txBody>
            <a:bodyPr wrap="square" rtlCol="0">
              <a:spAutoFit/>
            </a:bodyPr>
            <a:lstStyle/>
            <a:p>
              <a:r>
                <a:rPr lang="en-US" sz="2400" dirty="0"/>
                <a:t>Volt Meter</a:t>
              </a:r>
            </a:p>
          </p:txBody>
        </p:sp>
        <p:cxnSp>
          <p:nvCxnSpPr>
            <p:cNvPr id="9" name="Straight Arrow Connector 8">
              <a:extLst>
                <a:ext uri="{FF2B5EF4-FFF2-40B4-BE49-F238E27FC236}">
                  <a16:creationId xmlns:a16="http://schemas.microsoft.com/office/drawing/2014/main" id="{496615F4-7E92-4364-9875-AC3C0923DD35}"/>
                </a:ext>
              </a:extLst>
            </p:cNvPr>
            <p:cNvCxnSpPr>
              <a:cxnSpLocks/>
            </p:cNvCxnSpPr>
            <p:nvPr/>
          </p:nvCxnSpPr>
          <p:spPr>
            <a:xfrm>
              <a:off x="2148256" y="2964041"/>
              <a:ext cx="1030785"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Slide Number Placeholder 1">
            <a:extLst>
              <a:ext uri="{FF2B5EF4-FFF2-40B4-BE49-F238E27FC236}">
                <a16:creationId xmlns:a16="http://schemas.microsoft.com/office/drawing/2014/main" id="{15DB2ACA-1B6F-4613-8AE8-E992D3719413}"/>
              </a:ext>
            </a:extLst>
          </p:cNvPr>
          <p:cNvSpPr>
            <a:spLocks noGrp="1"/>
          </p:cNvSpPr>
          <p:nvPr>
            <p:ph type="sldNum" sz="quarter" idx="12"/>
          </p:nvPr>
        </p:nvSpPr>
        <p:spPr/>
        <p:txBody>
          <a:bodyPr/>
          <a:lstStyle/>
          <a:p>
            <a:fld id="{6CC3B4F2-E589-42AA-B4B2-E5201966EA6B}" type="slidenum">
              <a:rPr lang="en-US" smtClean="0"/>
              <a:t>8</a:t>
            </a:fld>
            <a:endParaRPr lang="en-US"/>
          </a:p>
        </p:txBody>
      </p:sp>
      <p:grpSp>
        <p:nvGrpSpPr>
          <p:cNvPr id="12" name="Group 11">
            <a:extLst>
              <a:ext uri="{FF2B5EF4-FFF2-40B4-BE49-F238E27FC236}">
                <a16:creationId xmlns:a16="http://schemas.microsoft.com/office/drawing/2014/main" id="{0DC60372-4020-4754-8839-8730BB13AE04}"/>
              </a:ext>
            </a:extLst>
          </p:cNvPr>
          <p:cNvGrpSpPr/>
          <p:nvPr/>
        </p:nvGrpSpPr>
        <p:grpSpPr>
          <a:xfrm>
            <a:off x="731520" y="1282439"/>
            <a:ext cx="3614139" cy="1635771"/>
            <a:chOff x="731520" y="1282439"/>
            <a:chExt cx="3614139" cy="1635771"/>
          </a:xfrm>
        </p:grpSpPr>
        <p:sp>
          <p:nvSpPr>
            <p:cNvPr id="7" name="TextBox 6">
              <a:extLst>
                <a:ext uri="{FF2B5EF4-FFF2-40B4-BE49-F238E27FC236}">
                  <a16:creationId xmlns:a16="http://schemas.microsoft.com/office/drawing/2014/main" id="{946C448E-4849-41F4-91A5-1C51A5F668DC}"/>
                </a:ext>
              </a:extLst>
            </p:cNvPr>
            <p:cNvSpPr txBox="1"/>
            <p:nvPr/>
          </p:nvSpPr>
          <p:spPr>
            <a:xfrm>
              <a:off x="731520" y="1282439"/>
              <a:ext cx="1339187" cy="830997"/>
            </a:xfrm>
            <a:prstGeom prst="rect">
              <a:avLst/>
            </a:prstGeom>
            <a:noFill/>
          </p:spPr>
          <p:txBody>
            <a:bodyPr wrap="square" rtlCol="0">
              <a:spAutoFit/>
            </a:bodyPr>
            <a:lstStyle/>
            <a:p>
              <a:r>
                <a:rPr lang="en-US" sz="2400" dirty="0"/>
                <a:t>Bridge Rectifier</a:t>
              </a:r>
            </a:p>
          </p:txBody>
        </p:sp>
        <p:cxnSp>
          <p:nvCxnSpPr>
            <p:cNvPr id="15" name="Straight Arrow Connector 14">
              <a:extLst>
                <a:ext uri="{FF2B5EF4-FFF2-40B4-BE49-F238E27FC236}">
                  <a16:creationId xmlns:a16="http://schemas.microsoft.com/office/drawing/2014/main" id="{9A91EDA0-8C31-4775-A742-82209252344B}"/>
                </a:ext>
              </a:extLst>
            </p:cNvPr>
            <p:cNvCxnSpPr>
              <a:cxnSpLocks/>
            </p:cNvCxnSpPr>
            <p:nvPr/>
          </p:nvCxnSpPr>
          <p:spPr>
            <a:xfrm>
              <a:off x="2148256" y="1720853"/>
              <a:ext cx="2197403" cy="1197357"/>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3B7232CE-8100-4A44-B925-0B6E28E94E53}"/>
              </a:ext>
            </a:extLst>
          </p:cNvPr>
          <p:cNvGrpSpPr/>
          <p:nvPr/>
        </p:nvGrpSpPr>
        <p:grpSpPr>
          <a:xfrm>
            <a:off x="7317445" y="1720853"/>
            <a:ext cx="4392017" cy="632814"/>
            <a:chOff x="7317445" y="1720853"/>
            <a:chExt cx="4392017" cy="632814"/>
          </a:xfrm>
        </p:grpSpPr>
        <p:cxnSp>
          <p:nvCxnSpPr>
            <p:cNvPr id="13" name="Straight Arrow Connector 12">
              <a:extLst>
                <a:ext uri="{FF2B5EF4-FFF2-40B4-BE49-F238E27FC236}">
                  <a16:creationId xmlns:a16="http://schemas.microsoft.com/office/drawing/2014/main" id="{389FD1D2-3BB5-4415-82B2-5CEDD29EBAA4}"/>
                </a:ext>
              </a:extLst>
            </p:cNvPr>
            <p:cNvCxnSpPr>
              <a:cxnSpLocks/>
              <a:stCxn id="19" idx="1"/>
            </p:cNvCxnSpPr>
            <p:nvPr/>
          </p:nvCxnSpPr>
          <p:spPr>
            <a:xfrm flipH="1" flipV="1">
              <a:off x="7317445" y="1720853"/>
              <a:ext cx="2803848" cy="401982"/>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574E212-76F8-42E5-B9E4-CD9F206EE084}"/>
                </a:ext>
              </a:extLst>
            </p:cNvPr>
            <p:cNvSpPr txBox="1"/>
            <p:nvPr/>
          </p:nvSpPr>
          <p:spPr>
            <a:xfrm>
              <a:off x="10121293" y="1892002"/>
              <a:ext cx="1588169" cy="461665"/>
            </a:xfrm>
            <a:prstGeom prst="rect">
              <a:avLst/>
            </a:prstGeom>
            <a:noFill/>
          </p:spPr>
          <p:txBody>
            <a:bodyPr wrap="square" rtlCol="0">
              <a:spAutoFit/>
            </a:bodyPr>
            <a:lstStyle/>
            <a:p>
              <a:r>
                <a:rPr lang="en-US" sz="2400" dirty="0"/>
                <a:t>Alternator</a:t>
              </a:r>
            </a:p>
          </p:txBody>
        </p:sp>
      </p:grpSp>
      <p:grpSp>
        <p:nvGrpSpPr>
          <p:cNvPr id="10" name="Group 9">
            <a:extLst>
              <a:ext uri="{FF2B5EF4-FFF2-40B4-BE49-F238E27FC236}">
                <a16:creationId xmlns:a16="http://schemas.microsoft.com/office/drawing/2014/main" id="{2DBEFBA8-302B-4065-915D-104B36C3DFBF}"/>
              </a:ext>
            </a:extLst>
          </p:cNvPr>
          <p:cNvGrpSpPr/>
          <p:nvPr/>
        </p:nvGrpSpPr>
        <p:grpSpPr>
          <a:xfrm>
            <a:off x="8441973" y="3146920"/>
            <a:ext cx="3096056" cy="611222"/>
            <a:chOff x="8441973" y="3146920"/>
            <a:chExt cx="3096056" cy="611222"/>
          </a:xfrm>
        </p:grpSpPr>
        <p:sp>
          <p:nvSpPr>
            <p:cNvPr id="21" name="TextBox 20">
              <a:extLst>
                <a:ext uri="{FF2B5EF4-FFF2-40B4-BE49-F238E27FC236}">
                  <a16:creationId xmlns:a16="http://schemas.microsoft.com/office/drawing/2014/main" id="{4435BC2D-9B44-4B4F-A873-1485409AAA12}"/>
                </a:ext>
              </a:extLst>
            </p:cNvPr>
            <p:cNvSpPr txBox="1"/>
            <p:nvPr/>
          </p:nvSpPr>
          <p:spPr>
            <a:xfrm>
              <a:off x="10121293" y="3146920"/>
              <a:ext cx="1416736" cy="461665"/>
            </a:xfrm>
            <a:prstGeom prst="rect">
              <a:avLst/>
            </a:prstGeom>
            <a:noFill/>
          </p:spPr>
          <p:txBody>
            <a:bodyPr wrap="square" rtlCol="0">
              <a:spAutoFit/>
            </a:bodyPr>
            <a:lstStyle/>
            <a:p>
              <a:r>
                <a:rPr lang="en-US" sz="2400" dirty="0"/>
                <a:t>Batteries</a:t>
              </a:r>
            </a:p>
          </p:txBody>
        </p:sp>
        <p:cxnSp>
          <p:nvCxnSpPr>
            <p:cNvPr id="22" name="Straight Arrow Connector 21">
              <a:extLst>
                <a:ext uri="{FF2B5EF4-FFF2-40B4-BE49-F238E27FC236}">
                  <a16:creationId xmlns:a16="http://schemas.microsoft.com/office/drawing/2014/main" id="{11F5EC60-4932-4C2D-8B3E-D240ADA8E4D5}"/>
                </a:ext>
              </a:extLst>
            </p:cNvPr>
            <p:cNvCxnSpPr>
              <a:cxnSpLocks/>
              <a:stCxn id="21" idx="1"/>
            </p:cNvCxnSpPr>
            <p:nvPr/>
          </p:nvCxnSpPr>
          <p:spPr>
            <a:xfrm flipH="1">
              <a:off x="8441973" y="3377753"/>
              <a:ext cx="1679320" cy="380389"/>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9DD2AAE5-93C2-4FCB-A625-BFEE0FC958DF}"/>
              </a:ext>
            </a:extLst>
          </p:cNvPr>
          <p:cNvGrpSpPr/>
          <p:nvPr/>
        </p:nvGrpSpPr>
        <p:grpSpPr>
          <a:xfrm>
            <a:off x="8811835" y="4230599"/>
            <a:ext cx="2950620" cy="830997"/>
            <a:chOff x="8811835" y="4230599"/>
            <a:chExt cx="2950620" cy="830997"/>
          </a:xfrm>
        </p:grpSpPr>
        <p:sp>
          <p:nvSpPr>
            <p:cNvPr id="8" name="TextBox 7">
              <a:extLst>
                <a:ext uri="{FF2B5EF4-FFF2-40B4-BE49-F238E27FC236}">
                  <a16:creationId xmlns:a16="http://schemas.microsoft.com/office/drawing/2014/main" id="{8F2A635B-1B38-4E66-99BA-2DA724BD20B2}"/>
                </a:ext>
              </a:extLst>
            </p:cNvPr>
            <p:cNvSpPr txBox="1"/>
            <p:nvPr/>
          </p:nvSpPr>
          <p:spPr>
            <a:xfrm>
              <a:off x="10148277" y="4230599"/>
              <a:ext cx="1614178" cy="830997"/>
            </a:xfrm>
            <a:prstGeom prst="rect">
              <a:avLst/>
            </a:prstGeom>
            <a:noFill/>
          </p:spPr>
          <p:txBody>
            <a:bodyPr wrap="square" rtlCol="0">
              <a:spAutoFit/>
            </a:bodyPr>
            <a:lstStyle/>
            <a:p>
              <a:r>
                <a:rPr lang="en-US" sz="2400" dirty="0"/>
                <a:t>Power Inverter</a:t>
              </a:r>
            </a:p>
          </p:txBody>
        </p:sp>
        <p:cxnSp>
          <p:nvCxnSpPr>
            <p:cNvPr id="24" name="Straight Arrow Connector 23">
              <a:extLst>
                <a:ext uri="{FF2B5EF4-FFF2-40B4-BE49-F238E27FC236}">
                  <a16:creationId xmlns:a16="http://schemas.microsoft.com/office/drawing/2014/main" id="{117B7392-8E6D-4FAC-BF35-D9AF77B5B98D}"/>
                </a:ext>
              </a:extLst>
            </p:cNvPr>
            <p:cNvCxnSpPr>
              <a:cxnSpLocks/>
              <a:stCxn id="8" idx="1"/>
            </p:cNvCxnSpPr>
            <p:nvPr/>
          </p:nvCxnSpPr>
          <p:spPr>
            <a:xfrm flipH="1">
              <a:off x="8811835" y="4646098"/>
              <a:ext cx="1336442" cy="28612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6A801D3F-409D-4BA9-8812-BEF166D9FAA8}"/>
              </a:ext>
            </a:extLst>
          </p:cNvPr>
          <p:cNvGrpSpPr/>
          <p:nvPr/>
        </p:nvGrpSpPr>
        <p:grpSpPr>
          <a:xfrm>
            <a:off x="731520" y="3727595"/>
            <a:ext cx="5403255" cy="2044052"/>
            <a:chOff x="731520" y="3727595"/>
            <a:chExt cx="5403255" cy="2044052"/>
          </a:xfrm>
        </p:grpSpPr>
        <p:cxnSp>
          <p:nvCxnSpPr>
            <p:cNvPr id="27" name="Straight Arrow Connector 26">
              <a:extLst>
                <a:ext uri="{FF2B5EF4-FFF2-40B4-BE49-F238E27FC236}">
                  <a16:creationId xmlns:a16="http://schemas.microsoft.com/office/drawing/2014/main" id="{6E5EC25C-7C26-46D5-ACBF-885E73B8AF1A}"/>
                </a:ext>
              </a:extLst>
            </p:cNvPr>
            <p:cNvCxnSpPr>
              <a:cxnSpLocks/>
            </p:cNvCxnSpPr>
            <p:nvPr/>
          </p:nvCxnSpPr>
          <p:spPr>
            <a:xfrm flipV="1">
              <a:off x="2246731" y="3727595"/>
              <a:ext cx="3888044" cy="1334001"/>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5FE10D3-53DC-4039-9C2D-5CBAC4BB2708}"/>
                </a:ext>
              </a:extLst>
            </p:cNvPr>
            <p:cNvSpPr txBox="1"/>
            <p:nvPr/>
          </p:nvSpPr>
          <p:spPr>
            <a:xfrm>
              <a:off x="731520" y="4940650"/>
              <a:ext cx="1515211" cy="830997"/>
            </a:xfrm>
            <a:prstGeom prst="rect">
              <a:avLst/>
            </a:prstGeom>
            <a:noFill/>
          </p:spPr>
          <p:txBody>
            <a:bodyPr wrap="square" rtlCol="0">
              <a:spAutoFit/>
            </a:bodyPr>
            <a:lstStyle/>
            <a:p>
              <a:r>
                <a:rPr lang="en-US" sz="2400" dirty="0"/>
                <a:t>Charge Controller</a:t>
              </a:r>
            </a:p>
          </p:txBody>
        </p:sp>
      </p:grpSp>
      <p:grpSp>
        <p:nvGrpSpPr>
          <p:cNvPr id="16" name="Group 15">
            <a:extLst>
              <a:ext uri="{FF2B5EF4-FFF2-40B4-BE49-F238E27FC236}">
                <a16:creationId xmlns:a16="http://schemas.microsoft.com/office/drawing/2014/main" id="{EE925FC7-42C1-4208-9462-69318F875095}"/>
              </a:ext>
            </a:extLst>
          </p:cNvPr>
          <p:cNvGrpSpPr/>
          <p:nvPr/>
        </p:nvGrpSpPr>
        <p:grpSpPr>
          <a:xfrm>
            <a:off x="809071" y="3310100"/>
            <a:ext cx="3183260" cy="1193471"/>
            <a:chOff x="809071" y="3310100"/>
            <a:chExt cx="3183260" cy="1193471"/>
          </a:xfrm>
        </p:grpSpPr>
        <p:cxnSp>
          <p:nvCxnSpPr>
            <p:cNvPr id="33" name="Straight Arrow Connector 32">
              <a:extLst>
                <a:ext uri="{FF2B5EF4-FFF2-40B4-BE49-F238E27FC236}">
                  <a16:creationId xmlns:a16="http://schemas.microsoft.com/office/drawing/2014/main" id="{984295E6-C50B-4C7E-B100-FC1F4549678D}"/>
                </a:ext>
              </a:extLst>
            </p:cNvPr>
            <p:cNvCxnSpPr>
              <a:cxnSpLocks/>
            </p:cNvCxnSpPr>
            <p:nvPr/>
          </p:nvCxnSpPr>
          <p:spPr>
            <a:xfrm flipV="1">
              <a:off x="2121273" y="3310100"/>
              <a:ext cx="1871058" cy="593307"/>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111E2D1D-37F3-42D7-A737-81B8C9B4E481}"/>
                </a:ext>
              </a:extLst>
            </p:cNvPr>
            <p:cNvSpPr txBox="1"/>
            <p:nvPr/>
          </p:nvSpPr>
          <p:spPr>
            <a:xfrm>
              <a:off x="809071" y="3672574"/>
              <a:ext cx="1709047" cy="830997"/>
            </a:xfrm>
            <a:prstGeom prst="rect">
              <a:avLst/>
            </a:prstGeom>
            <a:noFill/>
          </p:spPr>
          <p:txBody>
            <a:bodyPr wrap="square" rtlCol="0">
              <a:spAutoFit/>
            </a:bodyPr>
            <a:lstStyle/>
            <a:p>
              <a:r>
                <a:rPr lang="en-US" sz="2400" dirty="0"/>
                <a:t>DC-DC Converter</a:t>
              </a:r>
            </a:p>
          </p:txBody>
        </p:sp>
      </p:grpSp>
    </p:spTree>
    <p:extLst>
      <p:ext uri="{BB962C8B-B14F-4D97-AF65-F5344CB8AC3E}">
        <p14:creationId xmlns:p14="http://schemas.microsoft.com/office/powerpoint/2010/main" val="132314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01AAD9-10FF-4F0B-8435-CA92FCCCA83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37063" y="1581200"/>
            <a:ext cx="3369177" cy="2561648"/>
          </a:xfrm>
          <a:prstGeom prst="rect">
            <a:avLst/>
          </a:prstGeom>
        </p:spPr>
      </p:pic>
      <p:sp>
        <p:nvSpPr>
          <p:cNvPr id="5" name="TextBox 4">
            <a:extLst>
              <a:ext uri="{FF2B5EF4-FFF2-40B4-BE49-F238E27FC236}">
                <a16:creationId xmlns:a16="http://schemas.microsoft.com/office/drawing/2014/main" id="{009E895F-C368-4431-B548-15ABA82BCCAF}"/>
              </a:ext>
            </a:extLst>
          </p:cNvPr>
          <p:cNvSpPr txBox="1"/>
          <p:nvPr/>
        </p:nvSpPr>
        <p:spPr>
          <a:xfrm>
            <a:off x="4804081" y="1563049"/>
            <a:ext cx="6668086" cy="3877985"/>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400" dirty="0"/>
              <a:t>Alternators are used in cars to generate voltage to recharge the car battery and run electrical systems.</a:t>
            </a:r>
          </a:p>
          <a:p>
            <a:pPr marL="285750" indent="-285750">
              <a:spcBef>
                <a:spcPts val="1200"/>
              </a:spcBef>
              <a:buFont typeface="Arial" panose="020B0604020202020204" pitchFamily="34" charset="0"/>
              <a:buChar char="•"/>
            </a:pPr>
            <a:r>
              <a:rPr lang="en-US" sz="2400" dirty="0"/>
              <a:t>Alternators generate an Alternating Current (AC).</a:t>
            </a:r>
          </a:p>
          <a:p>
            <a:pPr marL="285750" indent="-285750">
              <a:spcBef>
                <a:spcPts val="1200"/>
              </a:spcBef>
              <a:buFont typeface="Arial" panose="020B0604020202020204" pitchFamily="34" charset="0"/>
              <a:buChar char="•"/>
            </a:pPr>
            <a:r>
              <a:rPr lang="en-US" sz="2400" dirty="0"/>
              <a:t>A car alternator has internal circuits to convert the AC electricity into 12 VDC electricity to be used in the car circuits.</a:t>
            </a:r>
          </a:p>
          <a:p>
            <a:pPr marL="285750" indent="-285750">
              <a:spcBef>
                <a:spcPts val="1200"/>
              </a:spcBef>
              <a:buFont typeface="Arial" panose="020B0604020202020204" pitchFamily="34" charset="0"/>
              <a:buChar char="•"/>
            </a:pPr>
            <a:r>
              <a:rPr lang="en-US" sz="2400" dirty="0"/>
              <a:t>Alternators are better than generators because the generate voltage more efficiently.</a:t>
            </a:r>
            <a:endParaRPr lang="en-US" dirty="0"/>
          </a:p>
        </p:txBody>
      </p:sp>
      <p:sp>
        <p:nvSpPr>
          <p:cNvPr id="6" name="TextBox 5">
            <a:extLst>
              <a:ext uri="{FF2B5EF4-FFF2-40B4-BE49-F238E27FC236}">
                <a16:creationId xmlns:a16="http://schemas.microsoft.com/office/drawing/2014/main" id="{6DEF2B03-E72C-42C9-9423-E7F9C374E383}"/>
              </a:ext>
            </a:extLst>
          </p:cNvPr>
          <p:cNvSpPr txBox="1"/>
          <p:nvPr/>
        </p:nvSpPr>
        <p:spPr>
          <a:xfrm>
            <a:off x="752657" y="4316209"/>
            <a:ext cx="3509854" cy="1477328"/>
          </a:xfrm>
          <a:prstGeom prst="rect">
            <a:avLst/>
          </a:prstGeom>
          <a:noFill/>
        </p:spPr>
        <p:txBody>
          <a:bodyPr wrap="square" rtlCol="0">
            <a:spAutoFit/>
          </a:bodyPr>
          <a:lstStyle/>
          <a:p>
            <a:pPr algn="ctr"/>
            <a:r>
              <a:rPr lang="en-US" dirty="0"/>
              <a:t>This alternator has been converted to a </a:t>
            </a:r>
            <a:r>
              <a:rPr lang="en-US" b="1" dirty="0"/>
              <a:t>Permanent Magnet Alternator (PMA)</a:t>
            </a:r>
            <a:r>
              <a:rPr lang="en-US" dirty="0"/>
              <a:t>.  It does not require 12 V to energize an internal electromagnet coil.</a:t>
            </a:r>
          </a:p>
        </p:txBody>
      </p:sp>
      <p:sp>
        <p:nvSpPr>
          <p:cNvPr id="3" name="Slide Number Placeholder 2">
            <a:extLst>
              <a:ext uri="{FF2B5EF4-FFF2-40B4-BE49-F238E27FC236}">
                <a16:creationId xmlns:a16="http://schemas.microsoft.com/office/drawing/2014/main" id="{4B347C86-B8DD-42DD-BB09-DBBB610295D8}"/>
              </a:ext>
            </a:extLst>
          </p:cNvPr>
          <p:cNvSpPr>
            <a:spLocks noGrp="1"/>
          </p:cNvSpPr>
          <p:nvPr>
            <p:ph type="sldNum" sz="quarter" idx="12"/>
          </p:nvPr>
        </p:nvSpPr>
        <p:spPr>
          <a:xfrm>
            <a:off x="8610600" y="6244056"/>
            <a:ext cx="2743200" cy="365125"/>
          </a:xfrm>
        </p:spPr>
        <p:txBody>
          <a:bodyPr/>
          <a:lstStyle/>
          <a:p>
            <a:fld id="{6CC3B4F2-E589-42AA-B4B2-E5201966EA6B}" type="slidenum">
              <a:rPr lang="en-US" smtClean="0"/>
              <a:t>9</a:t>
            </a:fld>
            <a:endParaRPr lang="en-US"/>
          </a:p>
        </p:txBody>
      </p:sp>
      <p:sp>
        <p:nvSpPr>
          <p:cNvPr id="7" name="TextBox 6">
            <a:extLst>
              <a:ext uri="{FF2B5EF4-FFF2-40B4-BE49-F238E27FC236}">
                <a16:creationId xmlns:a16="http://schemas.microsoft.com/office/drawing/2014/main" id="{EFA58C1A-48CA-4227-A200-F3F24C7CCE11}"/>
              </a:ext>
            </a:extLst>
          </p:cNvPr>
          <p:cNvSpPr txBox="1"/>
          <p:nvPr/>
        </p:nvSpPr>
        <p:spPr>
          <a:xfrm>
            <a:off x="2648952" y="175252"/>
            <a:ext cx="6894095" cy="584775"/>
          </a:xfrm>
          <a:prstGeom prst="rect">
            <a:avLst/>
          </a:prstGeom>
          <a:noFill/>
        </p:spPr>
        <p:txBody>
          <a:bodyPr wrap="square" rtlCol="0">
            <a:spAutoFit/>
          </a:bodyPr>
          <a:lstStyle/>
          <a:p>
            <a:pPr algn="ctr"/>
            <a:r>
              <a:rPr lang="en-US" sz="3200" dirty="0">
                <a:solidFill>
                  <a:srgbClr val="FF0000"/>
                </a:solidFill>
              </a:rPr>
              <a:t>Permanent Magnet Alternator (PMA)</a:t>
            </a:r>
          </a:p>
        </p:txBody>
      </p:sp>
    </p:spTree>
    <p:extLst>
      <p:ext uri="{BB962C8B-B14F-4D97-AF65-F5344CB8AC3E}">
        <p14:creationId xmlns:p14="http://schemas.microsoft.com/office/powerpoint/2010/main" val="353733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3863</TotalTime>
  <Words>2925</Words>
  <Application>Microsoft Office PowerPoint</Application>
  <PresentationFormat>Widescreen</PresentationFormat>
  <Paragraphs>343</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Eberspeaker</dc:creator>
  <cp:lastModifiedBy>Philip Eberspeaker</cp:lastModifiedBy>
  <cp:revision>139</cp:revision>
  <dcterms:created xsi:type="dcterms:W3CDTF">2019-02-04T21:04:06Z</dcterms:created>
  <dcterms:modified xsi:type="dcterms:W3CDTF">2019-03-05T18:34:37Z</dcterms:modified>
</cp:coreProperties>
</file>